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handoutMasterIdLst>
    <p:handoutMasterId r:id="rId19"/>
  </p:handoutMasterIdLst>
  <p:sldIdLst>
    <p:sldId id="256" r:id="rId2"/>
    <p:sldId id="257" r:id="rId3"/>
    <p:sldId id="269" r:id="rId4"/>
    <p:sldId id="272" r:id="rId5"/>
    <p:sldId id="273" r:id="rId6"/>
    <p:sldId id="298" r:id="rId7"/>
    <p:sldId id="259" r:id="rId8"/>
    <p:sldId id="297" r:id="rId9"/>
    <p:sldId id="263" r:id="rId10"/>
    <p:sldId id="264" r:id="rId11"/>
    <p:sldId id="281" r:id="rId12"/>
    <p:sldId id="294" r:id="rId13"/>
    <p:sldId id="300" r:id="rId14"/>
    <p:sldId id="301" r:id="rId15"/>
    <p:sldId id="302" r:id="rId16"/>
    <p:sldId id="280" r:id="rId1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06" initials="P" lastIdx="2" clrIdx="0">
    <p:extLst>
      <p:ext uri="{19B8F6BF-5375-455C-9EA6-DF929625EA0E}">
        <p15:presenceInfo xmlns:p15="http://schemas.microsoft.com/office/powerpoint/2012/main" userId="S-1-5-21-2598183697-4076145073-3009289606-11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66FF99"/>
    <a:srgbClr val="9097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 d="1"/>
        <a:sy n="1" d="1"/>
      </p:scale>
      <p:origin x="0" y="0"/>
    </p:cViewPr>
  </p:notesTextViewPr>
  <p:notesViewPr>
    <p:cSldViewPr>
      <p:cViewPr varScale="1">
        <p:scale>
          <a:sx n="48" d="100"/>
          <a:sy n="48" d="100"/>
        </p:scale>
        <p:origin x="295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ABF0570-C239-4DE4-B312-EB788391E755}"/>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0204F77-4A8C-4F48-BAA0-5071140408BC}"/>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kumimoji="1" lang="ja-JP" altLang="en-US" dirty="0"/>
          </a:p>
        </p:txBody>
      </p:sp>
      <p:sp>
        <p:nvSpPr>
          <p:cNvPr id="4" name="フッター プレースホルダー 3">
            <a:extLst>
              <a:ext uri="{FF2B5EF4-FFF2-40B4-BE49-F238E27FC236}">
                <a16:creationId xmlns:a16="http://schemas.microsoft.com/office/drawing/2014/main" id="{B0556A8D-9E3B-4983-9EF5-4F0DA9924D65}"/>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9DC9806-BFEF-460A-933A-5A6FB747D283}"/>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endParaRPr kumimoji="1" lang="ja-JP" altLang="en-US" dirty="0"/>
          </a:p>
        </p:txBody>
      </p:sp>
    </p:spTree>
    <p:extLst>
      <p:ext uri="{BB962C8B-B14F-4D97-AF65-F5344CB8AC3E}">
        <p14:creationId xmlns:p14="http://schemas.microsoft.com/office/powerpoint/2010/main" val="4277078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C15CB7A-DFCF-4196-884B-AE6A371B08B1}" type="datetimeFigureOut">
              <a:rPr kumimoji="1" lang="ja-JP" altLang="en-US" smtClean="0"/>
              <a:t>2025/3/9</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16EC0C2-2802-4F46-88E4-35A53EE48031}" type="slidenum">
              <a:rPr kumimoji="1" lang="ja-JP" altLang="en-US" smtClean="0"/>
              <a:t>‹#›</a:t>
            </a:fld>
            <a:endParaRPr kumimoji="1" lang="ja-JP" altLang="en-US"/>
          </a:p>
        </p:txBody>
      </p:sp>
    </p:spTree>
    <p:extLst>
      <p:ext uri="{BB962C8B-B14F-4D97-AF65-F5344CB8AC3E}">
        <p14:creationId xmlns:p14="http://schemas.microsoft.com/office/powerpoint/2010/main" val="29505985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6EC0C2-2802-4F46-88E4-35A53EE48031}" type="slidenum">
              <a:rPr kumimoji="1" lang="ja-JP" altLang="en-US" smtClean="0"/>
              <a:t>2</a:t>
            </a:fld>
            <a:endParaRPr kumimoji="1" lang="ja-JP" altLang="en-US"/>
          </a:p>
        </p:txBody>
      </p:sp>
    </p:spTree>
    <p:extLst>
      <p:ext uri="{BB962C8B-B14F-4D97-AF65-F5344CB8AC3E}">
        <p14:creationId xmlns:p14="http://schemas.microsoft.com/office/powerpoint/2010/main" val="4278929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6EC0C2-2802-4F46-88E4-35A53EE48031}" type="slidenum">
              <a:rPr kumimoji="1" lang="ja-JP" altLang="en-US" smtClean="0"/>
              <a:t>8</a:t>
            </a:fld>
            <a:endParaRPr kumimoji="1" lang="ja-JP" altLang="en-US"/>
          </a:p>
        </p:txBody>
      </p:sp>
    </p:spTree>
    <p:extLst>
      <p:ext uri="{BB962C8B-B14F-4D97-AF65-F5344CB8AC3E}">
        <p14:creationId xmlns:p14="http://schemas.microsoft.com/office/powerpoint/2010/main" val="614295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6EC0C2-2802-4F46-88E4-35A53EE48031}" type="slidenum">
              <a:rPr kumimoji="1" lang="ja-JP" altLang="en-US" smtClean="0"/>
              <a:t>12</a:t>
            </a:fld>
            <a:endParaRPr kumimoji="1" lang="ja-JP" altLang="en-US"/>
          </a:p>
        </p:txBody>
      </p:sp>
    </p:spTree>
    <p:extLst>
      <p:ext uri="{BB962C8B-B14F-4D97-AF65-F5344CB8AC3E}">
        <p14:creationId xmlns:p14="http://schemas.microsoft.com/office/powerpoint/2010/main" val="735778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6EC0C2-2802-4F46-88E4-35A53EE48031}" type="slidenum">
              <a:rPr kumimoji="1" lang="ja-JP" altLang="en-US" smtClean="0"/>
              <a:t>13</a:t>
            </a:fld>
            <a:endParaRPr kumimoji="1" lang="ja-JP" altLang="en-US"/>
          </a:p>
        </p:txBody>
      </p:sp>
    </p:spTree>
    <p:extLst>
      <p:ext uri="{BB962C8B-B14F-4D97-AF65-F5344CB8AC3E}">
        <p14:creationId xmlns:p14="http://schemas.microsoft.com/office/powerpoint/2010/main" val="427426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73874EA0-E890-4355-847D-AE22CCCF83D6}" type="datetime1">
              <a:rPr kumimoji="1" lang="ja-JP" altLang="en-US" smtClean="0"/>
              <a:t>2025/3/9</a:t>
            </a:fld>
            <a:endParaRPr kumimoji="1" lang="ja-JP" alt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9F7840AD-EC56-4155-8520-5E298FED34DB}" type="slidenum">
              <a:rPr kumimoji="1" lang="ja-JP" altLang="en-US" smtClean="0"/>
              <a:t>‹#›</a:t>
            </a:fld>
            <a:endParaRPr kumimoji="1" lang="ja-JP" alt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kumimoji="1" lang="ja-JP" alt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79A9677-9DDB-40A7-B053-0AE78C25C008}" type="datetime1">
              <a:rPr kumimoji="1" lang="ja-JP" altLang="en-US" smtClean="0"/>
              <a:t>2025/3/9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F7840AD-EC56-4155-8520-5E298FED34DB}"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0E5C76-BD66-47A6-8B2D-4C373296752E}" type="datetime1">
              <a:rPr kumimoji="1" lang="ja-JP" altLang="en-US" smtClean="0"/>
              <a:t>2025/3/9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9F7840AD-EC56-4155-8520-5E298FED34DB}"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C5010F0-6CF2-4E81-9A9B-D819917437C4}" type="datetime1">
              <a:rPr kumimoji="1" lang="ja-JP" altLang="en-US" smtClean="0"/>
              <a:t>2025/3/9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F7840AD-EC56-4155-8520-5E298FED34DB}" type="slidenum">
              <a:rPr kumimoji="1" lang="ja-JP" altLang="en-US" smtClean="0"/>
              <a:t>‹#›</a:t>
            </a:fld>
            <a:endParaRPr kumimoji="1" lang="ja-JP" altLang="en-US" dirty="0"/>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9" name="Date Placeholder 8"/>
          <p:cNvSpPr>
            <a:spLocks noGrp="1"/>
          </p:cNvSpPr>
          <p:nvPr>
            <p:ph type="dt" sz="half" idx="10"/>
          </p:nvPr>
        </p:nvSpPr>
        <p:spPr/>
        <p:txBody>
          <a:bodyPr/>
          <a:lstStyle>
            <a:lvl1pPr>
              <a:defRPr>
                <a:solidFill>
                  <a:srgbClr val="FFFFFF"/>
                </a:solidFill>
              </a:defRPr>
            </a:lvl1pPr>
          </a:lstStyle>
          <a:p>
            <a:fld id="{CB0BDC25-4686-4E78-99F5-0B89FE9E254A}" type="datetime1">
              <a:rPr kumimoji="1" lang="ja-JP" altLang="en-US" smtClean="0"/>
              <a:t>2025/3/9</a:t>
            </a:fld>
            <a:endParaRPr kumimoji="1" lang="ja-JP" alt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9F7840AD-EC56-4155-8520-5E298FED34DB}" type="slidenum">
              <a:rPr kumimoji="1" lang="ja-JP" altLang="en-US" smtClean="0"/>
              <a:t>‹#›</a:t>
            </a:fld>
            <a:endParaRPr kumimoji="1" lang="ja-JP" alt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kumimoji="1" lang="ja-JP" alt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ja-JP" altLang="en-US"/>
              <a:t>マスター タイトルの書式設定</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0F66FE-94F7-4728-A330-671060F4A695}" type="datetime1">
              <a:rPr kumimoji="1" lang="ja-JP" altLang="en-US" smtClean="0"/>
              <a:t>2025/3/9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F7840AD-EC56-4155-8520-5E298FED34DB}" type="slidenum">
              <a:rPr kumimoji="1" lang="ja-JP" altLang="en-US" smtClean="0"/>
              <a:t>‹#›</a:t>
            </a:fld>
            <a:endParaRPr kumimoji="1" lang="ja-JP" altLang="en-US" dirty="0"/>
          </a:p>
        </p:txBody>
      </p:sp>
      <p:sp>
        <p:nvSpPr>
          <p:cNvPr id="8" name="Title 7"/>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FA18603-B6C9-4BBC-9537-8A2704250ACE}" type="datetime1">
              <a:rPr kumimoji="1" lang="ja-JP" altLang="en-US" smtClean="0"/>
              <a:t>2025/3/9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9F7840AD-EC56-4155-8520-5E298FED34DB}"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8C53593-46EF-424B-A688-9514327F0D8A}" type="datetime1">
              <a:rPr kumimoji="1" lang="ja-JP" altLang="en-US" smtClean="0"/>
              <a:t>2025/3/9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9F7840AD-EC56-4155-8520-5E298FED34DB}"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D1324454-9A65-46C5-B8E5-59051B40CB4E}" type="datetime1">
              <a:rPr kumimoji="1" lang="ja-JP" altLang="en-US" smtClean="0"/>
              <a:t>2025/3/9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9F7840AD-EC56-4155-8520-5E298FED34DB}"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8314C1-0DB2-4E43-BA80-CAD78CDA80BA}" type="datetime1">
              <a:rPr kumimoji="1" lang="ja-JP" altLang="en-US" smtClean="0"/>
              <a:t>2025/3/9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9F7840AD-EC56-4155-8520-5E298FED34DB}" type="slidenum">
              <a:rPr kumimoji="1" lang="ja-JP" altLang="en-US" smtClean="0"/>
              <a:t>‹#›</a:t>
            </a:fld>
            <a:endParaRPr kumimoji="1" lang="ja-JP" alt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ja-JP" altLang="en-US"/>
              <a:t>マスター タイトルの書式設定</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928197-E7C1-4858-8134-0A820A0C26AB}" type="datetime1">
              <a:rPr kumimoji="1" lang="ja-JP" altLang="en-US" smtClean="0"/>
              <a:t>2025/3/9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F7840AD-EC56-4155-8520-5E298FED34DB}" type="slidenum">
              <a:rPr kumimoji="1" lang="ja-JP" altLang="en-US" smtClean="0"/>
              <a:t>‹#›</a:t>
            </a:fld>
            <a:endParaRPr kumimoji="1" lang="ja-JP" alt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ja-JP" altLang="en-US"/>
              <a:t>マスター タイトルの書式設定</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4C8A2C4C-84C4-4610-81A0-3D408F786A26}" type="datetime1">
              <a:rPr kumimoji="1" lang="ja-JP" altLang="en-US" smtClean="0"/>
              <a:t>2025/3/9</a:t>
            </a:fld>
            <a:endParaRPr kumimoji="1" lang="ja-JP" alt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kumimoji="1" lang="ja-JP" alt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9F7840AD-EC56-4155-8520-5E298FED34DB}"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kumimoji="1"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kumimoji="1"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kumimoji="1"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kumimoji="1"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kumimoji="1"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kumimoji="1"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kumimoji="1"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kumimoji="1"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kumimoji="1" sz="12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jacsw.or.jp/csw/nintei/01_kojin.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jacsw.or.jp/ninteikikou/kojin/faq/index.html" TargetMode="External"/><Relationship Id="rId2" Type="http://schemas.openxmlformats.org/officeDocument/2006/relationships/hyperlink" Target="https://www.jacsw.or.jp/ninteikikou/index.html" TargetMode="External"/><Relationship Id="rId1" Type="http://schemas.openxmlformats.org/officeDocument/2006/relationships/slideLayout" Target="../slideLayouts/slideLayout2.xml"/><Relationship Id="rId4" Type="http://schemas.openxmlformats.org/officeDocument/2006/relationships/hyperlink" Target="https://www.jacsw.or.jp/csw/nintei/index.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010400" y="188640"/>
            <a:ext cx="1981200" cy="6480720"/>
          </a:xfrm>
        </p:spPr>
        <p:txBody>
          <a:bodyPr vert="eaVert">
            <a:normAutofit/>
          </a:bodyPr>
          <a:lstStyle/>
          <a:p>
            <a:r>
              <a:rPr kumimoji="1" lang="ja-JP" altLang="en-US" sz="6600" dirty="0"/>
              <a:t>認定社会福祉士</a:t>
            </a:r>
          </a:p>
        </p:txBody>
      </p:sp>
      <p:sp>
        <p:nvSpPr>
          <p:cNvPr id="2" name="タイトル 1"/>
          <p:cNvSpPr>
            <a:spLocks noGrp="1"/>
          </p:cNvSpPr>
          <p:nvPr>
            <p:ph type="title"/>
          </p:nvPr>
        </p:nvSpPr>
        <p:spPr>
          <a:xfrm>
            <a:off x="539552" y="1068500"/>
            <a:ext cx="5842992" cy="5256584"/>
          </a:xfrm>
        </p:spPr>
        <p:txBody>
          <a:bodyPr/>
          <a:lstStyle/>
          <a:p>
            <a:r>
              <a:rPr kumimoji="1" lang="ja-JP" altLang="en-US" sz="13800" dirty="0">
                <a:latin typeface="HG正楷書体-PRO" panose="03000600000000000000" pitchFamily="66" charset="-128"/>
                <a:ea typeface="HG正楷書体-PRO" panose="03000600000000000000" pitchFamily="66" charset="-128"/>
              </a:rPr>
              <a:t>取得の</a:t>
            </a:r>
            <a:br>
              <a:rPr kumimoji="1" lang="en-US" altLang="ja-JP" sz="13800" dirty="0">
                <a:latin typeface="HG正楷書体-PRO" panose="03000600000000000000" pitchFamily="66" charset="-128"/>
                <a:ea typeface="HG正楷書体-PRO" panose="03000600000000000000" pitchFamily="66" charset="-128"/>
              </a:rPr>
            </a:br>
            <a:r>
              <a:rPr lang="ja-JP" altLang="en-US" sz="13800" dirty="0">
                <a:latin typeface="HG正楷書体-PRO" panose="03000600000000000000" pitchFamily="66" charset="-128"/>
                <a:ea typeface="HG正楷書体-PRO" panose="03000600000000000000" pitchFamily="66" charset="-128"/>
              </a:rPr>
              <a:t>すゝめ</a:t>
            </a:r>
            <a:endParaRPr kumimoji="1" lang="ja-JP" altLang="en-US" sz="13800" dirty="0">
              <a:latin typeface="HG正楷書体-PRO" panose="03000600000000000000" pitchFamily="66" charset="-128"/>
              <a:ea typeface="HG正楷書体-PRO" panose="03000600000000000000" pitchFamily="66" charset="-128"/>
            </a:endParaRPr>
          </a:p>
        </p:txBody>
      </p:sp>
      <p:sp>
        <p:nvSpPr>
          <p:cNvPr id="4" name="テキスト ボックス 3"/>
          <p:cNvSpPr txBox="1"/>
          <p:nvPr/>
        </p:nvSpPr>
        <p:spPr>
          <a:xfrm>
            <a:off x="179512" y="332656"/>
            <a:ext cx="5256584" cy="369332"/>
          </a:xfrm>
          <a:prstGeom prst="rect">
            <a:avLst/>
          </a:prstGeom>
          <a:noFill/>
        </p:spPr>
        <p:txBody>
          <a:bodyPr wrap="square" rtlCol="0">
            <a:spAutoFit/>
          </a:bodyPr>
          <a:lstStyle/>
          <a:p>
            <a:r>
              <a:rPr kumimoji="1" lang="en-US" altLang="ja-JP" dirty="0">
                <a:solidFill>
                  <a:schemeClr val="bg1"/>
                </a:solidFill>
              </a:rPr>
              <a:t>【2025</a:t>
            </a:r>
            <a:r>
              <a:rPr kumimoji="1" lang="ja-JP" altLang="en-US" dirty="0">
                <a:solidFill>
                  <a:schemeClr val="bg1"/>
                </a:solidFill>
              </a:rPr>
              <a:t>年</a:t>
            </a:r>
            <a:r>
              <a:rPr kumimoji="1" lang="en-US" altLang="ja-JP" dirty="0">
                <a:solidFill>
                  <a:schemeClr val="bg1"/>
                </a:solidFill>
              </a:rPr>
              <a:t>3</a:t>
            </a:r>
            <a:r>
              <a:rPr kumimoji="1" lang="ja-JP" altLang="en-US" dirty="0">
                <a:solidFill>
                  <a:schemeClr val="bg1"/>
                </a:solidFill>
              </a:rPr>
              <a:t>月</a:t>
            </a:r>
            <a:r>
              <a:rPr kumimoji="1" lang="en-US" altLang="ja-JP" dirty="0">
                <a:solidFill>
                  <a:schemeClr val="bg1"/>
                </a:solidFill>
              </a:rPr>
              <a:t>1</a:t>
            </a:r>
            <a:r>
              <a:rPr lang="en-US" altLang="ja-JP" dirty="0">
                <a:solidFill>
                  <a:schemeClr val="bg1"/>
                </a:solidFill>
              </a:rPr>
              <a:t>0</a:t>
            </a:r>
            <a:r>
              <a:rPr kumimoji="1" lang="ja-JP" altLang="en-US" dirty="0">
                <a:solidFill>
                  <a:schemeClr val="bg1"/>
                </a:solidFill>
              </a:rPr>
              <a:t>日更新版</a:t>
            </a:r>
            <a:r>
              <a:rPr kumimoji="1" lang="en-US" altLang="ja-JP" dirty="0">
                <a:solidFill>
                  <a:schemeClr val="bg1"/>
                </a:solidFill>
              </a:rPr>
              <a:t>】</a:t>
            </a:r>
            <a:endParaRPr kumimoji="1" lang="ja-JP" altLang="en-US" dirty="0">
              <a:solidFill>
                <a:schemeClr val="bg1"/>
              </a:solidFill>
            </a:endParaRPr>
          </a:p>
        </p:txBody>
      </p:sp>
    </p:spTree>
    <p:extLst>
      <p:ext uri="{BB962C8B-B14F-4D97-AF65-F5344CB8AC3E}">
        <p14:creationId xmlns:p14="http://schemas.microsoft.com/office/powerpoint/2010/main" val="1956958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80999" y="1759030"/>
            <a:ext cx="8583489" cy="4910330"/>
          </a:xfrm>
        </p:spPr>
        <p:txBody>
          <a:bodyPr>
            <a:normAutofit fontScale="92500"/>
          </a:bodyPr>
          <a:lstStyle/>
          <a:p>
            <a:r>
              <a:rPr kumimoji="1" lang="ja-JP" altLang="en-US" sz="2400" dirty="0"/>
              <a:t>実務経験</a:t>
            </a:r>
            <a:r>
              <a:rPr kumimoji="1" lang="en-US" altLang="ja-JP" sz="2400" dirty="0"/>
              <a:t>10</a:t>
            </a:r>
            <a:r>
              <a:rPr kumimoji="1" lang="ja-JP" altLang="en-US" sz="2400" dirty="0"/>
              <a:t>年以上かつチームリーダー的な職務経験</a:t>
            </a:r>
            <a:r>
              <a:rPr kumimoji="1" lang="en-US" altLang="ja-JP" sz="2400" dirty="0"/>
              <a:t>5</a:t>
            </a:r>
            <a:r>
              <a:rPr kumimoji="1" lang="ja-JP" altLang="en-US" sz="2400" dirty="0"/>
              <a:t>年以上</a:t>
            </a:r>
            <a:endParaRPr kumimoji="1" lang="en-US" altLang="ja-JP" sz="2400" dirty="0"/>
          </a:p>
          <a:p>
            <a:endParaRPr lang="en-US" altLang="ja-JP" sz="1500" dirty="0"/>
          </a:p>
          <a:p>
            <a:r>
              <a:rPr kumimoji="1" lang="ja-JP" altLang="en-US" sz="2400" dirty="0"/>
              <a:t>スーパーバイザー登録</a:t>
            </a:r>
            <a:endParaRPr kumimoji="1" lang="en-US" altLang="ja-JP" sz="2400" dirty="0"/>
          </a:p>
          <a:p>
            <a:endParaRPr lang="en-US" altLang="ja-JP" sz="1500" dirty="0"/>
          </a:p>
          <a:p>
            <a:r>
              <a:rPr kumimoji="1" lang="ja-JP" altLang="en-US" sz="2400" dirty="0"/>
              <a:t>精神保健福祉士　　　　　　　　</a:t>
            </a:r>
            <a:r>
              <a:rPr kumimoji="1" lang="en-US" altLang="ja-JP" sz="2400" dirty="0"/>
              <a:t>1</a:t>
            </a:r>
            <a:r>
              <a:rPr kumimoji="1" lang="ja-JP" altLang="en-US" sz="2400" dirty="0"/>
              <a:t>単位</a:t>
            </a:r>
            <a:r>
              <a:rPr kumimoji="1" lang="ja-JP" altLang="en-US" sz="1700" dirty="0"/>
              <a:t>（読み替え）</a:t>
            </a:r>
            <a:endParaRPr kumimoji="1" lang="en-US" altLang="ja-JP" sz="1700" dirty="0"/>
          </a:p>
          <a:p>
            <a:r>
              <a:rPr kumimoji="1" lang="ja-JP" altLang="en-US" sz="2400" dirty="0"/>
              <a:t>介護福祉士　　　　　　　　　　</a:t>
            </a:r>
            <a:r>
              <a:rPr kumimoji="1" lang="en-US" altLang="ja-JP" sz="2400" dirty="0"/>
              <a:t>1</a:t>
            </a:r>
            <a:r>
              <a:rPr kumimoji="1" lang="ja-JP" altLang="en-US" sz="2400" dirty="0"/>
              <a:t>単位</a:t>
            </a:r>
            <a:r>
              <a:rPr kumimoji="1" lang="ja-JP" altLang="en-US" sz="1600" dirty="0"/>
              <a:t>（読み替え）</a:t>
            </a:r>
            <a:r>
              <a:rPr kumimoji="1" lang="ja-JP" altLang="en-US" sz="2400" dirty="0"/>
              <a:t>　　</a:t>
            </a:r>
            <a:r>
              <a:rPr kumimoji="1" lang="ja-JP" altLang="en-US" sz="1300" dirty="0"/>
              <a:t>読み替えは</a:t>
            </a:r>
            <a:endParaRPr kumimoji="1" lang="en-US" altLang="ja-JP" sz="1300" dirty="0"/>
          </a:p>
          <a:p>
            <a:r>
              <a:rPr kumimoji="1" lang="ja-JP" altLang="en-US" sz="2400" dirty="0"/>
              <a:t>介護支援専門員（現任者のみ）　</a:t>
            </a:r>
            <a:r>
              <a:rPr kumimoji="1" lang="en-US" altLang="ja-JP" sz="2400" dirty="0"/>
              <a:t>1</a:t>
            </a:r>
            <a:r>
              <a:rPr kumimoji="1" lang="ja-JP" altLang="en-US" sz="2400" dirty="0"/>
              <a:t>単位</a:t>
            </a:r>
            <a:r>
              <a:rPr kumimoji="1" lang="ja-JP" altLang="en-US" sz="1600" dirty="0"/>
              <a:t>（読み替え）</a:t>
            </a:r>
            <a:r>
              <a:rPr kumimoji="1" lang="ja-JP" altLang="en-US" sz="2400" dirty="0"/>
              <a:t>　　</a:t>
            </a:r>
            <a:r>
              <a:rPr kumimoji="1" lang="en-US" altLang="ja-JP" sz="1300" dirty="0"/>
              <a:t>4</a:t>
            </a:r>
            <a:r>
              <a:rPr kumimoji="1" lang="ja-JP" altLang="en-US" sz="1300" dirty="0"/>
              <a:t>単位が上限</a:t>
            </a:r>
            <a:endParaRPr kumimoji="1" lang="en-US" altLang="ja-JP" sz="1300" dirty="0"/>
          </a:p>
          <a:p>
            <a:r>
              <a:rPr lang="ja-JP" altLang="en-US" sz="2400" dirty="0"/>
              <a:t>講師実績（</a:t>
            </a:r>
            <a:r>
              <a:rPr lang="en-US" altLang="ja-JP" sz="2400" dirty="0"/>
              <a:t>15</a:t>
            </a:r>
            <a:r>
              <a:rPr lang="ja-JP" altLang="en-US" sz="2400" dirty="0"/>
              <a:t>時間以上）　　　　</a:t>
            </a:r>
            <a:r>
              <a:rPr lang="en-US" altLang="ja-JP" sz="2400" dirty="0"/>
              <a:t>1</a:t>
            </a:r>
            <a:r>
              <a:rPr lang="ja-JP" altLang="en-US" sz="2400" dirty="0"/>
              <a:t>単位</a:t>
            </a:r>
            <a:r>
              <a:rPr lang="ja-JP" altLang="en-US" sz="1600" dirty="0"/>
              <a:t>（読み替え）</a:t>
            </a:r>
            <a:endParaRPr lang="en-US" altLang="ja-JP" sz="1600" dirty="0"/>
          </a:p>
          <a:p>
            <a:endParaRPr lang="en-US" altLang="ja-JP" sz="1500" dirty="0"/>
          </a:p>
          <a:p>
            <a:r>
              <a:rPr lang="ja-JP" altLang="en-US" sz="2400" dirty="0"/>
              <a:t>スーパービジョン</a:t>
            </a:r>
            <a:r>
              <a:rPr lang="en-US" altLang="ja-JP" sz="2400" dirty="0"/>
              <a:t>Ⅱ</a:t>
            </a:r>
            <a:r>
              <a:rPr lang="ja-JP" altLang="en-US" sz="2400" dirty="0"/>
              <a:t>研修　　　　</a:t>
            </a:r>
            <a:r>
              <a:rPr lang="en-US" altLang="ja-JP" sz="2400" dirty="0"/>
              <a:t>1</a:t>
            </a:r>
            <a:r>
              <a:rPr lang="ja-JP" altLang="en-US" sz="2400" dirty="0"/>
              <a:t>単位</a:t>
            </a:r>
            <a:r>
              <a:rPr lang="ja-JP" altLang="en-US" sz="1600" dirty="0"/>
              <a:t>（共通専門研修）</a:t>
            </a:r>
            <a:endParaRPr lang="en-US" altLang="ja-JP" sz="1600" dirty="0"/>
          </a:p>
          <a:p>
            <a:r>
              <a:rPr lang="ja-JP" altLang="en-US" sz="2400" dirty="0"/>
              <a:t>災害支援活動者養成研修　　　　</a:t>
            </a:r>
            <a:r>
              <a:rPr lang="en-US" altLang="ja-JP" sz="2400" dirty="0"/>
              <a:t>1</a:t>
            </a:r>
            <a:r>
              <a:rPr lang="ja-JP" altLang="en-US" sz="2400" dirty="0"/>
              <a:t>単位</a:t>
            </a:r>
            <a:r>
              <a:rPr lang="ja-JP" altLang="en-US" sz="1600" dirty="0"/>
              <a:t>（分野専門研修）</a:t>
            </a:r>
            <a:endParaRPr lang="en-US" altLang="ja-JP" sz="1600" dirty="0"/>
          </a:p>
          <a:p>
            <a:endParaRPr lang="en-US" altLang="ja-JP" sz="1500" dirty="0"/>
          </a:p>
          <a:p>
            <a:r>
              <a:rPr lang="ja-JP" altLang="en-US" sz="2400" dirty="0"/>
              <a:t>認定社会福祉士認定研修を受講</a:t>
            </a:r>
            <a:endParaRPr lang="en-US" altLang="ja-JP" sz="2400" dirty="0"/>
          </a:p>
        </p:txBody>
      </p:sp>
      <p:sp>
        <p:nvSpPr>
          <p:cNvPr id="3" name="タイトル 2"/>
          <p:cNvSpPr>
            <a:spLocks noGrp="1"/>
          </p:cNvSpPr>
          <p:nvPr>
            <p:ph type="title"/>
          </p:nvPr>
        </p:nvSpPr>
        <p:spPr>
          <a:xfrm>
            <a:off x="323528" y="355847"/>
            <a:ext cx="8496944" cy="1054394"/>
          </a:xfrm>
        </p:spPr>
        <p:txBody>
          <a:bodyPr/>
          <a:lstStyle/>
          <a:p>
            <a:r>
              <a:rPr kumimoji="1" lang="ja-JP" altLang="en-US" sz="4000" dirty="0"/>
              <a:t>例２：ベテランルート</a:t>
            </a:r>
            <a:br>
              <a:rPr kumimoji="1" lang="en-US" altLang="ja-JP" dirty="0"/>
            </a:br>
            <a:r>
              <a:rPr kumimoji="1" lang="en-US" altLang="ja-JP" dirty="0"/>
              <a:t>(</a:t>
            </a:r>
            <a:r>
              <a:rPr kumimoji="1" lang="ja-JP" altLang="en-US" sz="2800" dirty="0"/>
              <a:t>スーパーバイザー登録＋他資格保有等の場合</a:t>
            </a:r>
            <a:r>
              <a:rPr kumimoji="1" lang="en-US" altLang="ja-JP" sz="2800" dirty="0"/>
              <a:t>)</a:t>
            </a:r>
            <a:endParaRPr kumimoji="1" lang="ja-JP" altLang="en-US" sz="2800" dirty="0"/>
          </a:p>
        </p:txBody>
      </p:sp>
      <p:sp>
        <p:nvSpPr>
          <p:cNvPr id="7" name="ストライプ矢印 6"/>
          <p:cNvSpPr/>
          <p:nvPr/>
        </p:nvSpPr>
        <p:spPr>
          <a:xfrm rot="5400000">
            <a:off x="1602147" y="5732778"/>
            <a:ext cx="259878" cy="31714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796136" y="6340678"/>
            <a:ext cx="4608512" cy="369332"/>
          </a:xfrm>
          <a:prstGeom prst="rect">
            <a:avLst/>
          </a:prstGeom>
          <a:noFill/>
        </p:spPr>
        <p:txBody>
          <a:bodyPr wrap="square" rtlCol="0">
            <a:spAutoFit/>
          </a:bodyPr>
          <a:lstStyle/>
          <a:p>
            <a:r>
              <a:rPr kumimoji="1" lang="en-US" altLang="ja-JP" dirty="0">
                <a:solidFill>
                  <a:srgbClr val="C00000"/>
                </a:solidFill>
              </a:rPr>
              <a:t>※</a:t>
            </a:r>
            <a:r>
              <a:rPr kumimoji="1" lang="ja-JP" altLang="en-US" dirty="0">
                <a:solidFill>
                  <a:srgbClr val="C00000"/>
                </a:solidFill>
              </a:rPr>
              <a:t>全ての分野に対応</a:t>
            </a:r>
          </a:p>
        </p:txBody>
      </p:sp>
      <p:sp>
        <p:nvSpPr>
          <p:cNvPr id="10" name="加算 9"/>
          <p:cNvSpPr/>
          <p:nvPr/>
        </p:nvSpPr>
        <p:spPr>
          <a:xfrm>
            <a:off x="1547664" y="2132856"/>
            <a:ext cx="360040" cy="36004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左中かっこ 13"/>
          <p:cNvSpPr/>
          <p:nvPr/>
        </p:nvSpPr>
        <p:spPr>
          <a:xfrm rot="10800000">
            <a:off x="7236296" y="3068960"/>
            <a:ext cx="360040" cy="158417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加算 14"/>
          <p:cNvSpPr/>
          <p:nvPr/>
        </p:nvSpPr>
        <p:spPr>
          <a:xfrm>
            <a:off x="1547664" y="2708920"/>
            <a:ext cx="360040" cy="36004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加算 15"/>
          <p:cNvSpPr/>
          <p:nvPr/>
        </p:nvSpPr>
        <p:spPr>
          <a:xfrm>
            <a:off x="1547664" y="4653136"/>
            <a:ext cx="360040" cy="36004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78092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11560" y="404664"/>
            <a:ext cx="873824" cy="919814"/>
          </a:xfrm>
        </p:spPr>
      </p:pic>
      <p:sp>
        <p:nvSpPr>
          <p:cNvPr id="4" name="タイトル 3"/>
          <p:cNvSpPr>
            <a:spLocks noGrp="1"/>
          </p:cNvSpPr>
          <p:nvPr>
            <p:ph type="title"/>
          </p:nvPr>
        </p:nvSpPr>
        <p:spPr>
          <a:xfrm>
            <a:off x="68368" y="247628"/>
            <a:ext cx="8784976" cy="1097174"/>
          </a:xfrm>
        </p:spPr>
        <p:txBody>
          <a:bodyPr/>
          <a:lstStyle/>
          <a:p>
            <a:pPr algn="l"/>
            <a:r>
              <a:rPr kumimoji="1" lang="ja-JP" altLang="en-US" b="1" dirty="0">
                <a:solidFill>
                  <a:srgbClr val="FF99FF"/>
                </a:solidFill>
                <a:effectLst>
                  <a:outerShdw blurRad="38100" dist="38100" dir="2700000" algn="tl">
                    <a:srgbClr val="000000">
                      <a:alpha val="43137"/>
                    </a:srgbClr>
                  </a:outerShdw>
                </a:effectLst>
                <a:latin typeface="HGS創英角ﾎﾟｯﾌﾟ体" panose="040B0A00000000000000" pitchFamily="50" charset="-128"/>
                <a:ea typeface="HGS創英角ﾎﾟｯﾌﾟ体" panose="040B0A00000000000000" pitchFamily="50" charset="-128"/>
              </a:rPr>
              <a:t>　　　　認定申請</a:t>
            </a:r>
            <a:r>
              <a:rPr kumimoji="1" lang="ja-JP" altLang="en-US" b="1" dirty="0">
                <a:effectLst>
                  <a:outerShdw blurRad="38100" dist="38100" dir="2700000" algn="tl">
                    <a:srgbClr val="000000">
                      <a:alpha val="43137"/>
                    </a:srgbClr>
                  </a:outerShdw>
                </a:effectLst>
                <a:latin typeface="HGS創英角ﾎﾟｯﾌﾟ体" panose="040B0A00000000000000" pitchFamily="50" charset="-128"/>
                <a:ea typeface="HGS創英角ﾎﾟｯﾌﾟ体" panose="040B0A00000000000000" pitchFamily="50" charset="-128"/>
              </a:rPr>
              <a:t>のための</a:t>
            </a:r>
            <a:br>
              <a:rPr kumimoji="1" lang="en-US" altLang="ja-JP" b="1" dirty="0">
                <a:effectLst>
                  <a:outerShdw blurRad="38100" dist="38100" dir="2700000" algn="tl">
                    <a:srgbClr val="000000">
                      <a:alpha val="43137"/>
                    </a:srgbClr>
                  </a:outerShdw>
                </a:effectLst>
                <a:latin typeface="HGS創英角ﾎﾟｯﾌﾟ体" panose="040B0A00000000000000" pitchFamily="50" charset="-128"/>
                <a:ea typeface="HGS創英角ﾎﾟｯﾌﾟ体" panose="040B0A00000000000000" pitchFamily="50" charset="-128"/>
              </a:rPr>
            </a:br>
            <a:r>
              <a:rPr kumimoji="1" lang="ja-JP" altLang="en-US" b="1" dirty="0">
                <a:effectLst>
                  <a:outerShdw blurRad="38100" dist="38100" dir="2700000" algn="tl">
                    <a:srgbClr val="000000">
                      <a:alpha val="43137"/>
                    </a:srgbClr>
                  </a:outerShdw>
                </a:effectLst>
                <a:latin typeface="HGS創英角ﾎﾟｯﾌﾟ体" panose="040B0A00000000000000" pitchFamily="50" charset="-128"/>
                <a:ea typeface="HGS創英角ﾎﾟｯﾌﾟ体" panose="040B0A00000000000000" pitchFamily="50" charset="-128"/>
              </a:rPr>
              <a:t>　　　　　　　</a:t>
            </a:r>
            <a:r>
              <a:rPr kumimoji="1" lang="ja-JP" altLang="en-US" b="1" dirty="0">
                <a:ln>
                  <a:solidFill>
                    <a:srgbClr val="FF0000"/>
                  </a:solidFill>
                </a:ln>
                <a:solidFill>
                  <a:srgbClr val="FFFF00"/>
                </a:solidFill>
                <a:effectLst>
                  <a:outerShdw blurRad="38100" dist="38100" dir="2700000" algn="tl">
                    <a:srgbClr val="000000">
                      <a:alpha val="43137"/>
                    </a:srgbClr>
                  </a:outerShdw>
                </a:effectLst>
                <a:latin typeface="HGS創英角ﾎﾟｯﾌﾟ体" panose="040B0A00000000000000" pitchFamily="50" charset="-128"/>
                <a:ea typeface="HGS創英角ﾎﾟｯﾌﾟ体" panose="040B0A00000000000000" pitchFamily="50" charset="-128"/>
              </a:rPr>
              <a:t>ワン</a:t>
            </a:r>
            <a:r>
              <a:rPr kumimoji="1" lang="ja-JP" altLang="en-US" b="1" dirty="0">
                <a:effectLst>
                  <a:outerShdw blurRad="38100" dist="38100" dir="2700000" algn="tl">
                    <a:srgbClr val="000000">
                      <a:alpha val="43137"/>
                    </a:srgbClr>
                  </a:outerShdw>
                </a:effectLst>
                <a:latin typeface="HGS創英角ﾎﾟｯﾌﾟ体" panose="040B0A00000000000000" pitchFamily="50" charset="-128"/>
                <a:ea typeface="HGS創英角ﾎﾟｯﾌﾟ体" panose="040B0A00000000000000" pitchFamily="50" charset="-128"/>
              </a:rPr>
              <a:t>ポイント アドバイス</a:t>
            </a:r>
          </a:p>
        </p:txBody>
      </p:sp>
      <p:sp>
        <p:nvSpPr>
          <p:cNvPr id="6" name="コンテンツ プレースホルダー 1"/>
          <p:cNvSpPr txBox="1">
            <a:spLocks/>
          </p:cNvSpPr>
          <p:nvPr/>
        </p:nvSpPr>
        <p:spPr>
          <a:xfrm>
            <a:off x="179512" y="1929852"/>
            <a:ext cx="8784975" cy="4680520"/>
          </a:xfrm>
          <a:prstGeom prst="rect">
            <a:avLst/>
          </a:prstGeom>
        </p:spPr>
        <p:txBody>
          <a:bodyPr vert="horz" lIns="91440" tIns="45720" rIns="91440" bIns="45720" rtlCol="0">
            <a:normAutofit fontScale="85000" lnSpcReduction="20000"/>
          </a:bodyPr>
          <a:lstStyle>
            <a:lvl1pPr marL="274320" indent="-228600" algn="l" defTabSz="914400" rtl="0" eaLnBrk="1" latinLnBrk="0" hangingPunct="1">
              <a:spcBef>
                <a:spcPct val="20000"/>
              </a:spcBef>
              <a:buClr>
                <a:schemeClr val="accent1"/>
              </a:buClr>
              <a:buFont typeface="Wingdings 2" pitchFamily="18" charset="2"/>
              <a:buChar char=""/>
              <a:defRPr kumimoji="1"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kumimoji="1"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kumimoji="1"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kumimoji="1"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kumimoji="1"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kumimoji="1"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kumimoji="1"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kumimoji="1"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kumimoji="1" sz="1200" kern="1200">
                <a:solidFill>
                  <a:schemeClr val="tx2"/>
                </a:solidFill>
                <a:latin typeface="+mn-lt"/>
                <a:ea typeface="+mn-ea"/>
                <a:cs typeface="+mn-cs"/>
              </a:defRPr>
            </a:lvl9pPr>
          </a:lstStyle>
          <a:p>
            <a:r>
              <a:rPr lang="ja-JP" altLang="en-US" sz="2800" dirty="0"/>
              <a:t>「ベテランルート」の</a:t>
            </a:r>
            <a:r>
              <a:rPr lang="en-US" altLang="ja-JP" sz="2800" dirty="0"/>
              <a:t>『</a:t>
            </a:r>
            <a:r>
              <a:rPr lang="ja-JP" altLang="en-US" sz="2800" dirty="0"/>
              <a:t>チームリーダー的な職務経験</a:t>
            </a:r>
            <a:r>
              <a:rPr lang="en-US" altLang="ja-JP" sz="2800" dirty="0"/>
              <a:t>』</a:t>
            </a:r>
            <a:r>
              <a:rPr lang="ja-JP" altLang="en-US" sz="2800" dirty="0"/>
              <a:t>について</a:t>
            </a:r>
            <a:endParaRPr lang="en-US" altLang="ja-JP" sz="2800" dirty="0"/>
          </a:p>
          <a:p>
            <a:pPr marL="45720" indent="0">
              <a:buNone/>
            </a:pPr>
            <a:r>
              <a:rPr lang="ja-JP" altLang="en-US" sz="2800" dirty="0"/>
              <a:t>　組織の管理職や代表で、複数の職員の業務の取りまとめなど、マネジメント業務に従事していれば</a:t>
            </a:r>
            <a:r>
              <a:rPr lang="en-US" altLang="ja-JP" sz="2800" dirty="0"/>
              <a:t>『</a:t>
            </a:r>
            <a:r>
              <a:rPr lang="ja-JP" altLang="en-US" sz="2800" dirty="0"/>
              <a:t>チームリーダー的な職務経験</a:t>
            </a:r>
            <a:r>
              <a:rPr lang="en-US" altLang="ja-JP" sz="2800" dirty="0"/>
              <a:t>』</a:t>
            </a:r>
            <a:r>
              <a:rPr lang="ja-JP" altLang="en-US" sz="2800" dirty="0"/>
              <a:t>の対象となることが多いようです。</a:t>
            </a:r>
            <a:endParaRPr lang="en-US" altLang="ja-JP" sz="2800" dirty="0"/>
          </a:p>
          <a:p>
            <a:pPr marL="45720" indent="0">
              <a:buNone/>
            </a:pPr>
            <a:r>
              <a:rPr lang="ja-JP" altLang="en-US" sz="2800" dirty="0"/>
              <a:t>　独立型社会福祉士事務所の代表や、所属組織の業務以外でも</a:t>
            </a:r>
            <a:r>
              <a:rPr lang="ja-JP" altLang="en-US" sz="2800" dirty="0">
                <a:ln>
                  <a:solidFill>
                    <a:schemeClr val="tx1"/>
                  </a:solidFill>
                </a:ln>
                <a:solidFill>
                  <a:schemeClr val="bg1"/>
                </a:solidFill>
              </a:rPr>
              <a:t>チームリーダー的な活動</a:t>
            </a:r>
            <a:r>
              <a:rPr lang="ja-JP" altLang="en-US" sz="2800" dirty="0"/>
              <a:t>に従事していれば、</a:t>
            </a:r>
            <a:r>
              <a:rPr lang="en-US" altLang="ja-JP" sz="2800" dirty="0"/>
              <a:t>『</a:t>
            </a:r>
            <a:r>
              <a:rPr lang="ja-JP" altLang="en-US" sz="2800" dirty="0"/>
              <a:t>チームリーダー的な職務経験</a:t>
            </a:r>
            <a:r>
              <a:rPr lang="en-US" altLang="ja-JP" sz="2800" dirty="0"/>
              <a:t>』</a:t>
            </a:r>
            <a:r>
              <a:rPr lang="ja-JP" altLang="en-US" sz="2800" dirty="0"/>
              <a:t>に該当することがあります。認定申請にあたっては、</a:t>
            </a:r>
            <a:r>
              <a:rPr lang="ja-JP" altLang="en-US" sz="2800" u="sng" dirty="0">
                <a:ln>
                  <a:solidFill>
                    <a:schemeClr val="tx1"/>
                  </a:solidFill>
                </a:ln>
                <a:solidFill>
                  <a:schemeClr val="bg1"/>
                </a:solidFill>
              </a:rPr>
              <a:t>事前に</a:t>
            </a:r>
            <a:r>
              <a:rPr lang="ja-JP" altLang="en-US" sz="2800" u="sng" dirty="0"/>
              <a:t>認定社会福祉士認証・認定機構の</a:t>
            </a:r>
            <a:r>
              <a:rPr lang="en-US" altLang="ja-JP" sz="2800" u="sng" dirty="0"/>
              <a:t>【</a:t>
            </a:r>
            <a:r>
              <a:rPr lang="ja-JP" altLang="en-US" sz="2800" u="sng" dirty="0">
                <a:ln>
                  <a:solidFill>
                    <a:schemeClr val="tx1"/>
                  </a:solidFill>
                </a:ln>
                <a:solidFill>
                  <a:schemeClr val="bg1"/>
                </a:solidFill>
              </a:rPr>
              <a:t>照会制度</a:t>
            </a:r>
            <a:r>
              <a:rPr lang="en-US" altLang="ja-JP" sz="1300" u="sng" dirty="0"/>
              <a:t>※</a:t>
            </a:r>
            <a:r>
              <a:rPr lang="en-US" altLang="ja-JP" sz="2800" u="sng" dirty="0"/>
              <a:t>】</a:t>
            </a:r>
            <a:r>
              <a:rPr lang="ja-JP" altLang="en-US" sz="2800" u="sng" dirty="0"/>
              <a:t>を活用し、ご自身の実践がチームリーダー的な職務経験であることを確認することをお勧めします。</a:t>
            </a:r>
            <a:endParaRPr lang="en-US" altLang="ja-JP" sz="2800" dirty="0"/>
          </a:p>
          <a:p>
            <a:pPr marL="45720" indent="0">
              <a:buNone/>
            </a:pPr>
            <a:endParaRPr lang="en-US" altLang="ja-JP" sz="1500" dirty="0"/>
          </a:p>
          <a:p>
            <a:pPr marL="45720" indent="0">
              <a:buNone/>
            </a:pPr>
            <a:r>
              <a:rPr lang="en-US" altLang="ja-JP" sz="1500" dirty="0"/>
              <a:t>※</a:t>
            </a:r>
            <a:r>
              <a:rPr lang="ja-JP" altLang="en-US" sz="1500" dirty="0"/>
              <a:t>認定社会福祉士認証・認定機構の照会制度の受付期間は、毎年</a:t>
            </a:r>
            <a:r>
              <a:rPr lang="en-US" altLang="ja-JP" sz="1500" dirty="0"/>
              <a:t>3</a:t>
            </a:r>
            <a:r>
              <a:rPr lang="ja-JP" altLang="en-US" sz="1500" dirty="0"/>
              <a:t>月と</a:t>
            </a:r>
            <a:r>
              <a:rPr lang="en-US" altLang="ja-JP" sz="1500" dirty="0"/>
              <a:t>9</a:t>
            </a:r>
            <a:r>
              <a:rPr lang="ja-JP" altLang="en-US" sz="1500" dirty="0"/>
              <a:t>月です。</a:t>
            </a:r>
            <a:endParaRPr lang="en-US" altLang="ja-JP" sz="1500" dirty="0"/>
          </a:p>
          <a:p>
            <a:pPr marL="45720" indent="0">
              <a:buNone/>
            </a:pPr>
            <a:r>
              <a:rPr lang="ja-JP" altLang="en-US" sz="1500" dirty="0"/>
              <a:t>　詳細は認定社会福祉士認証・認定機構の本会ホームページにて、ご確認ください。</a:t>
            </a:r>
          </a:p>
        </p:txBody>
      </p:sp>
    </p:spTree>
    <p:extLst>
      <p:ext uri="{BB962C8B-B14F-4D97-AF65-F5344CB8AC3E}">
        <p14:creationId xmlns:p14="http://schemas.microsoft.com/office/powerpoint/2010/main" val="1906260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56453" y="1628800"/>
            <a:ext cx="8856984" cy="3488432"/>
          </a:xfrm>
          <a:solidFill>
            <a:schemeClr val="bg1"/>
          </a:solidFill>
        </p:spPr>
        <p:txBody>
          <a:bodyPr/>
          <a:lstStyle/>
          <a:p>
            <a:r>
              <a:rPr kumimoji="1" lang="ja-JP" altLang="en-US" dirty="0"/>
              <a:t>日本社会福祉士会が配信する</a:t>
            </a:r>
            <a:r>
              <a:rPr kumimoji="1" lang="en-US" altLang="ja-JP" dirty="0">
                <a:ln>
                  <a:solidFill>
                    <a:schemeClr val="tx1"/>
                  </a:solidFill>
                </a:ln>
                <a:solidFill>
                  <a:srgbClr val="FFFF00"/>
                </a:solidFill>
              </a:rPr>
              <a:t>e-</a:t>
            </a:r>
            <a:r>
              <a:rPr kumimoji="1" lang="ja-JP" altLang="en-US" dirty="0">
                <a:ln>
                  <a:solidFill>
                    <a:schemeClr val="tx1"/>
                  </a:solidFill>
                </a:ln>
                <a:solidFill>
                  <a:srgbClr val="FFFF00"/>
                </a:solidFill>
              </a:rPr>
              <a:t>ラーニング</a:t>
            </a:r>
            <a:r>
              <a:rPr kumimoji="1" lang="ja-JP" altLang="en-US" dirty="0"/>
              <a:t>のコンテンツのうち「制度等の動向」を</a:t>
            </a:r>
            <a:r>
              <a:rPr kumimoji="1" lang="en-US" altLang="ja-JP" dirty="0"/>
              <a:t>15</a:t>
            </a:r>
            <a:r>
              <a:rPr kumimoji="1" lang="ja-JP" altLang="en-US" dirty="0"/>
              <a:t>時間分視聴し、修了すると、認定社会福祉士制度の</a:t>
            </a:r>
            <a:r>
              <a:rPr kumimoji="1" lang="en-US" altLang="ja-JP" dirty="0"/>
              <a:t>『</a:t>
            </a:r>
            <a:r>
              <a:rPr kumimoji="1" lang="ja-JP" altLang="en-US" dirty="0">
                <a:solidFill>
                  <a:srgbClr val="FF0000"/>
                </a:solidFill>
              </a:rPr>
              <a:t>各分野の制度等の動向</a:t>
            </a:r>
            <a:r>
              <a:rPr kumimoji="1" lang="en-US" altLang="ja-JP" dirty="0"/>
              <a:t>』(=</a:t>
            </a:r>
            <a:r>
              <a:rPr kumimoji="1" lang="ja-JP" altLang="en-US" dirty="0"/>
              <a:t>分野専門研修の単位</a:t>
            </a:r>
            <a:r>
              <a:rPr kumimoji="1" lang="en-US" altLang="ja-JP" dirty="0"/>
              <a:t>)</a:t>
            </a:r>
            <a:r>
              <a:rPr kumimoji="1" lang="ja-JP" altLang="en-US" dirty="0"/>
              <a:t>の</a:t>
            </a:r>
            <a:r>
              <a:rPr kumimoji="1" lang="en-US" altLang="ja-JP" dirty="0"/>
              <a:t>1</a:t>
            </a:r>
            <a:r>
              <a:rPr kumimoji="1" lang="ja-JP" altLang="en-US" dirty="0"/>
              <a:t>単位として認められることがあります</a:t>
            </a:r>
            <a:r>
              <a:rPr kumimoji="1" lang="en-US" altLang="ja-JP" dirty="0"/>
              <a:t>(</a:t>
            </a:r>
            <a:r>
              <a:rPr kumimoji="1" lang="en-US" altLang="ja-JP" sz="1200" dirty="0"/>
              <a:t>※</a:t>
            </a:r>
            <a:r>
              <a:rPr kumimoji="1" lang="en-US" altLang="ja-JP" dirty="0"/>
              <a:t>)</a:t>
            </a:r>
          </a:p>
          <a:p>
            <a:r>
              <a:rPr lang="en-US" altLang="ja-JP" dirty="0"/>
              <a:t>2024</a:t>
            </a:r>
            <a:r>
              <a:rPr lang="ja-JP" altLang="en-US" dirty="0"/>
              <a:t>年</a:t>
            </a:r>
            <a:r>
              <a:rPr lang="en-US" altLang="ja-JP" dirty="0"/>
              <a:t>5</a:t>
            </a:r>
            <a:r>
              <a:rPr lang="ja-JP" altLang="en-US" dirty="0"/>
              <a:t>月現在、 「制度等の動向」では</a:t>
            </a:r>
            <a:r>
              <a:rPr lang="en-US" altLang="ja-JP" dirty="0"/>
              <a:t>11</a:t>
            </a:r>
            <a:r>
              <a:rPr lang="ja-JP" altLang="en-US" dirty="0"/>
              <a:t>本のコンテンツを配信しております。</a:t>
            </a:r>
            <a:r>
              <a:rPr lang="ja-JP" altLang="en-US" u="sng" dirty="0"/>
              <a:t>場所も時間も選ばず</a:t>
            </a:r>
            <a:r>
              <a:rPr lang="ja-JP" altLang="en-US" dirty="0"/>
              <a:t>、</a:t>
            </a:r>
            <a:r>
              <a:rPr lang="ja-JP" altLang="en-US" u="sng" dirty="0"/>
              <a:t>研鑽も積めて</a:t>
            </a:r>
            <a:r>
              <a:rPr lang="ja-JP" altLang="en-US" dirty="0"/>
              <a:t>、</a:t>
            </a:r>
            <a:r>
              <a:rPr lang="ja-JP" altLang="en-US" u="sng" dirty="0"/>
              <a:t>単位も取得</a:t>
            </a:r>
            <a:r>
              <a:rPr lang="ja-JP" altLang="en-US" dirty="0"/>
              <a:t>できる可能性がある</a:t>
            </a:r>
            <a:r>
              <a:rPr lang="en-US" altLang="ja-JP" dirty="0">
                <a:ln>
                  <a:solidFill>
                    <a:schemeClr val="tx1"/>
                  </a:solidFill>
                </a:ln>
                <a:solidFill>
                  <a:srgbClr val="FFFF00"/>
                </a:solidFill>
              </a:rPr>
              <a:t>e-</a:t>
            </a:r>
            <a:r>
              <a:rPr lang="ja-JP" altLang="en-US" dirty="0">
                <a:ln>
                  <a:solidFill>
                    <a:schemeClr val="tx1"/>
                  </a:solidFill>
                </a:ln>
                <a:solidFill>
                  <a:srgbClr val="FFFF00"/>
                </a:solidFill>
              </a:rPr>
              <a:t>ラーニング</a:t>
            </a:r>
            <a:r>
              <a:rPr lang="ja-JP" altLang="en-US" dirty="0"/>
              <a:t>を、ぜひご活用ください。</a:t>
            </a:r>
            <a:endParaRPr lang="en-US" altLang="ja-JP" dirty="0"/>
          </a:p>
          <a:p>
            <a:pPr marL="45720" indent="0">
              <a:buNone/>
            </a:pPr>
            <a:endParaRPr kumimoji="1" lang="en-US" altLang="ja-JP" dirty="0"/>
          </a:p>
          <a:p>
            <a:pPr marL="45720" indent="0">
              <a:buNone/>
            </a:pPr>
            <a:r>
              <a:rPr kumimoji="1" lang="ja-JP" altLang="en-US" dirty="0"/>
              <a:t>　　　　　　　　　　　　　　　　 </a:t>
            </a:r>
            <a:r>
              <a:rPr kumimoji="1" lang="ja-JP" altLang="en-US" dirty="0">
                <a:latin typeface="HGS創英角ﾎﾟｯﾌﾟ体" panose="040B0A00000000000000" pitchFamily="50" charset="-128"/>
                <a:ea typeface="HGS創英角ﾎﾟｯﾌﾟ体" panose="040B0A00000000000000" pitchFamily="50" charset="-128"/>
              </a:rPr>
              <a:t>一石四鳥だね？！</a:t>
            </a:r>
            <a:endParaRPr kumimoji="1" lang="en-US" altLang="ja-JP" dirty="0">
              <a:latin typeface="HGS創英角ﾎﾟｯﾌﾟ体" panose="040B0A00000000000000" pitchFamily="50" charset="-128"/>
              <a:ea typeface="HGS創英角ﾎﾟｯﾌﾟ体" panose="040B0A00000000000000" pitchFamily="50" charset="-128"/>
            </a:endParaRPr>
          </a:p>
        </p:txBody>
      </p:sp>
      <p:sp>
        <p:nvSpPr>
          <p:cNvPr id="7" name="コンテンツ プレースホルダー 1"/>
          <p:cNvSpPr txBox="1">
            <a:spLocks/>
          </p:cNvSpPr>
          <p:nvPr/>
        </p:nvSpPr>
        <p:spPr>
          <a:xfrm>
            <a:off x="323528" y="391490"/>
            <a:ext cx="8407893" cy="1080120"/>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kumimoji="1"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kumimoji="1"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kumimoji="1"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kumimoji="1"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kumimoji="1"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kumimoji="1"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kumimoji="1"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kumimoji="1"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kumimoji="1" sz="1200" kern="1200">
                <a:solidFill>
                  <a:schemeClr val="tx2"/>
                </a:solidFill>
                <a:latin typeface="+mn-lt"/>
                <a:ea typeface="+mn-ea"/>
                <a:cs typeface="+mn-cs"/>
              </a:defRPr>
            </a:lvl9pPr>
          </a:lstStyle>
          <a:p>
            <a:pPr marL="45720" indent="0" algn="ctr">
              <a:buNone/>
            </a:pPr>
            <a:r>
              <a:rPr lang="en-US" altLang="ja-JP" sz="4800" dirty="0">
                <a:solidFill>
                  <a:srgbClr val="FFFF00"/>
                </a:solidFill>
              </a:rPr>
              <a:t>e-</a:t>
            </a:r>
            <a:r>
              <a:rPr lang="ja-JP" altLang="en-US" sz="4800" dirty="0">
                <a:solidFill>
                  <a:srgbClr val="FFFF00"/>
                </a:solidFill>
              </a:rPr>
              <a:t>ラーニング</a:t>
            </a:r>
            <a:r>
              <a:rPr lang="ja-JP" altLang="en-US" sz="4800" dirty="0">
                <a:solidFill>
                  <a:schemeClr val="bg1"/>
                </a:solidFill>
              </a:rPr>
              <a:t>を</a:t>
            </a:r>
            <a:r>
              <a:rPr lang="ja-JP" altLang="en-US" sz="4800" dirty="0">
                <a:solidFill>
                  <a:srgbClr val="66FF99"/>
                </a:solidFill>
              </a:rPr>
              <a:t>活用</a:t>
            </a:r>
            <a:r>
              <a:rPr lang="ja-JP" altLang="en-US" sz="4800" dirty="0">
                <a:solidFill>
                  <a:schemeClr val="bg1"/>
                </a:solidFill>
              </a:rPr>
              <a:t>しよう！</a:t>
            </a:r>
          </a:p>
        </p:txBody>
      </p:sp>
      <p:sp>
        <p:nvSpPr>
          <p:cNvPr id="8" name="コンテンツ プレースホルダー 1"/>
          <p:cNvSpPr txBox="1">
            <a:spLocks/>
          </p:cNvSpPr>
          <p:nvPr/>
        </p:nvSpPr>
        <p:spPr>
          <a:xfrm>
            <a:off x="156453" y="5229200"/>
            <a:ext cx="8856984" cy="1512168"/>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kumimoji="1"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kumimoji="1"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kumimoji="1"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kumimoji="1"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kumimoji="1"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kumimoji="1"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kumimoji="1"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kumimoji="1"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kumimoji="1" sz="1200" kern="1200">
                <a:solidFill>
                  <a:schemeClr val="tx2"/>
                </a:solidFill>
                <a:latin typeface="+mn-lt"/>
                <a:ea typeface="+mn-ea"/>
                <a:cs typeface="+mn-cs"/>
              </a:defRPr>
            </a:lvl9pPr>
          </a:lstStyle>
          <a:p>
            <a:pPr marL="45720" indent="0">
              <a:buNone/>
            </a:pPr>
            <a:r>
              <a:rPr lang="en-US" altLang="ja-JP" sz="1200" dirty="0"/>
              <a:t>※</a:t>
            </a:r>
            <a:r>
              <a:rPr lang="ja-JP" altLang="en-US" sz="1200" dirty="0"/>
              <a:t> </a:t>
            </a:r>
            <a:r>
              <a:rPr lang="en-US" altLang="ja-JP" sz="1200" dirty="0"/>
              <a:t>e-</a:t>
            </a:r>
            <a:r>
              <a:rPr lang="ja-JP" altLang="en-US" sz="1200" dirty="0"/>
              <a:t>ラーニングの各コンテンツを修了すると</a:t>
            </a:r>
            <a:r>
              <a:rPr lang="en-US" altLang="ja-JP" sz="1200" b="1" dirty="0">
                <a:solidFill>
                  <a:srgbClr val="FF0000"/>
                </a:solidFill>
              </a:rPr>
              <a:t>【</a:t>
            </a:r>
            <a:r>
              <a:rPr lang="ja-JP" altLang="en-US" sz="1200" b="1" dirty="0">
                <a:solidFill>
                  <a:srgbClr val="FF0000"/>
                </a:solidFill>
              </a:rPr>
              <a:t>受講証明書</a:t>
            </a:r>
            <a:r>
              <a:rPr lang="en-US" altLang="ja-JP" sz="1200" b="1" dirty="0">
                <a:solidFill>
                  <a:srgbClr val="FF0000"/>
                </a:solidFill>
              </a:rPr>
              <a:t>】</a:t>
            </a:r>
            <a:r>
              <a:rPr lang="ja-JP" altLang="en-US" sz="1200" dirty="0"/>
              <a:t>が発行されます。</a:t>
            </a:r>
            <a:r>
              <a:rPr lang="en-US" altLang="ja-JP" sz="1200" b="1" dirty="0">
                <a:solidFill>
                  <a:srgbClr val="FF0000"/>
                </a:solidFill>
              </a:rPr>
              <a:t>【</a:t>
            </a:r>
            <a:r>
              <a:rPr lang="ja-JP" altLang="en-US" sz="1200" b="1" dirty="0">
                <a:solidFill>
                  <a:srgbClr val="FF0000"/>
                </a:solidFill>
              </a:rPr>
              <a:t>受講証明書</a:t>
            </a:r>
            <a:r>
              <a:rPr lang="en-US" altLang="ja-JP" sz="1200" b="1" dirty="0">
                <a:solidFill>
                  <a:srgbClr val="FF0000"/>
                </a:solidFill>
              </a:rPr>
              <a:t>】</a:t>
            </a:r>
            <a:r>
              <a:rPr lang="ja-JP" altLang="en-US" sz="1200" dirty="0"/>
              <a:t>はご自宅等での</a:t>
            </a:r>
            <a:endParaRPr lang="en-US" altLang="ja-JP" sz="1200" dirty="0"/>
          </a:p>
          <a:p>
            <a:pPr marL="45720" indent="0">
              <a:buNone/>
            </a:pPr>
            <a:r>
              <a:rPr lang="ja-JP" altLang="en-US" sz="1200" dirty="0"/>
              <a:t>　印刷も可能です。</a:t>
            </a:r>
            <a:r>
              <a:rPr lang="en-US" altLang="ja-JP" sz="1200" dirty="0"/>
              <a:t>e-</a:t>
            </a:r>
            <a:r>
              <a:rPr lang="ja-JP" altLang="en-US" sz="1200" dirty="0"/>
              <a:t>ラーニングの各コンテンツは、認証された研修ではありませんが、認定社会福祉士制度</a:t>
            </a:r>
            <a:endParaRPr lang="en-US" altLang="ja-JP" sz="1200" dirty="0"/>
          </a:p>
          <a:p>
            <a:pPr marL="45720" indent="0">
              <a:buNone/>
            </a:pPr>
            <a:r>
              <a:rPr lang="ja-JP" altLang="en-US" sz="1200" dirty="0"/>
              <a:t>　の</a:t>
            </a:r>
            <a:r>
              <a:rPr lang="en-US" altLang="ja-JP" sz="1200" dirty="0"/>
              <a:t>『</a:t>
            </a:r>
            <a:r>
              <a:rPr lang="ja-JP" altLang="en-US" sz="1200" dirty="0"/>
              <a:t>各分野の制度等の動向</a:t>
            </a:r>
            <a:r>
              <a:rPr lang="en-US" altLang="ja-JP" sz="1200" dirty="0"/>
              <a:t>』</a:t>
            </a:r>
            <a:r>
              <a:rPr lang="ja-JP" altLang="en-US" sz="1200" dirty="0"/>
              <a:t>（＝分野専門研修の単位）として活用することができます。ただし、認定社会</a:t>
            </a:r>
            <a:endParaRPr lang="en-US" altLang="ja-JP" sz="1200" dirty="0"/>
          </a:p>
          <a:p>
            <a:pPr marL="45720" indent="0">
              <a:buNone/>
            </a:pPr>
            <a:r>
              <a:rPr lang="ja-JP" altLang="en-US" sz="1200" dirty="0"/>
              <a:t>　福祉士制度上の単位を保障するものではありませんので、ご了承ください。</a:t>
            </a:r>
            <a:endParaRPr lang="en-US" altLang="ja-JP" sz="1200" dirty="0"/>
          </a:p>
          <a:p>
            <a:pPr marL="45720" indent="0">
              <a:buNone/>
            </a:pPr>
            <a:r>
              <a:rPr lang="ja-JP" altLang="en-US" sz="1200" dirty="0"/>
              <a:t>　なお、</a:t>
            </a:r>
            <a:r>
              <a:rPr lang="en-US" altLang="ja-JP" sz="1200" dirty="0"/>
              <a:t>『</a:t>
            </a:r>
            <a:r>
              <a:rPr lang="ja-JP" altLang="en-US" sz="1200" dirty="0"/>
              <a:t>各分野の制度等の動向</a:t>
            </a:r>
            <a:r>
              <a:rPr lang="en-US" altLang="ja-JP" sz="1200" dirty="0"/>
              <a:t>』</a:t>
            </a:r>
            <a:r>
              <a:rPr lang="ja-JP" altLang="en-US" sz="1200" dirty="0"/>
              <a:t>として活用するためには、ご自身が登録（または更新）を予定する分野に</a:t>
            </a:r>
            <a:endParaRPr lang="en-US" altLang="ja-JP" sz="1200" dirty="0"/>
          </a:p>
          <a:p>
            <a:pPr marL="45720" indent="0">
              <a:buNone/>
            </a:pPr>
            <a:r>
              <a:rPr lang="ja-JP" altLang="en-US" sz="1200" dirty="0"/>
              <a:t>　関係性がある研修等であり、かつ、各分野の制度等に関する動向が研修内容に含まれている必要があります。</a:t>
            </a:r>
            <a:endParaRPr lang="en-US" altLang="ja-JP" sz="1200" dirty="0"/>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71800" y="4149080"/>
            <a:ext cx="1965960" cy="917448"/>
          </a:xfrm>
          <a:prstGeom prst="rect">
            <a:avLst/>
          </a:prstGeom>
        </p:spPr>
      </p:pic>
      <p:sp>
        <p:nvSpPr>
          <p:cNvPr id="13" name="フローチャート: 順次アクセス記憶 12"/>
          <p:cNvSpPr/>
          <p:nvPr/>
        </p:nvSpPr>
        <p:spPr>
          <a:xfrm flipH="1">
            <a:off x="4427984" y="4149080"/>
            <a:ext cx="2736304" cy="576064"/>
          </a:xfrm>
          <a:prstGeom prst="flowChartMagneticTap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7524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0787C-0A98-868E-37CD-E4B038776292}"/>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6AC4D69-5A19-8460-4465-BA20B3897859}"/>
              </a:ext>
            </a:extLst>
          </p:cNvPr>
          <p:cNvSpPr>
            <a:spLocks noGrp="1"/>
          </p:cNvSpPr>
          <p:nvPr>
            <p:ph idx="1"/>
          </p:nvPr>
        </p:nvSpPr>
        <p:spPr>
          <a:xfrm>
            <a:off x="398313" y="1844824"/>
            <a:ext cx="8407893" cy="4407408"/>
          </a:xfrm>
        </p:spPr>
        <p:txBody>
          <a:bodyPr>
            <a:normAutofit lnSpcReduction="10000"/>
          </a:bodyPr>
          <a:lstStyle/>
          <a:p>
            <a:pPr marL="45720" indent="0">
              <a:buNone/>
            </a:pPr>
            <a:r>
              <a:rPr lang="ja-JP" altLang="en-US" sz="2400" dirty="0"/>
              <a:t>研修の受講修了以外の要件</a:t>
            </a:r>
            <a:endParaRPr lang="en-US" altLang="ja-JP" sz="2400" dirty="0"/>
          </a:p>
          <a:p>
            <a:pPr marL="45720" indent="0">
              <a:buNone/>
            </a:pPr>
            <a:endParaRPr kumimoji="1" lang="en-US" altLang="ja-JP" dirty="0"/>
          </a:p>
          <a:p>
            <a:r>
              <a:rPr kumimoji="1" lang="ja-JP" altLang="en-US" dirty="0"/>
              <a:t>１．社会福祉士資格がありますか。（社会福祉士登録証の写し）</a:t>
            </a:r>
          </a:p>
          <a:p>
            <a:r>
              <a:rPr kumimoji="1" lang="ja-JP" altLang="en-US" dirty="0"/>
              <a:t>２．日本社会福祉士会の正会員（都道府県社会福祉士会）の正会</a:t>
            </a:r>
            <a:endParaRPr kumimoji="1" lang="en-US" altLang="ja-JP" dirty="0"/>
          </a:p>
          <a:p>
            <a:pPr marL="45720" indent="0">
              <a:buNone/>
            </a:pPr>
            <a:r>
              <a:rPr kumimoji="1" lang="ja-JP" altLang="en-US" dirty="0"/>
              <a:t>　員または、日本医療ソーシャルワーカー協会の正会員ですか。（職能団体の会員証明）</a:t>
            </a:r>
          </a:p>
          <a:p>
            <a:r>
              <a:rPr kumimoji="1" lang="ja-JP" altLang="en-US" dirty="0"/>
              <a:t>３．相談援助実務経験が社会福祉士を取得してから５年以上あり、かつこの間、原則として社会福祉士制度における指定施設および職種に準ずる業務等に従事していること。このうち、社会福祉士を取得してからの実務経験が複数の分野にまたがる場合、認定を受ける分野での経験は２年以上ありますか。（実務経験証明書）</a:t>
            </a:r>
          </a:p>
          <a:p>
            <a:r>
              <a:rPr kumimoji="1" lang="ja-JP" altLang="en-US" dirty="0"/>
              <a:t>４．上記、実務経験の期間において、別に示す「必要な経験」がありますか。（実務経験内容について）</a:t>
            </a:r>
          </a:p>
          <a:p>
            <a:endParaRPr kumimoji="1" lang="ja-JP" altLang="en-US" dirty="0"/>
          </a:p>
        </p:txBody>
      </p:sp>
      <p:sp>
        <p:nvSpPr>
          <p:cNvPr id="3" name="スライド番号プレースホルダー 2">
            <a:extLst>
              <a:ext uri="{FF2B5EF4-FFF2-40B4-BE49-F238E27FC236}">
                <a16:creationId xmlns:a16="http://schemas.microsoft.com/office/drawing/2014/main" id="{49360172-1B4A-88B2-5E46-6B6FB3D05F9E}"/>
              </a:ext>
            </a:extLst>
          </p:cNvPr>
          <p:cNvSpPr>
            <a:spLocks noGrp="1"/>
          </p:cNvSpPr>
          <p:nvPr>
            <p:ph type="sldNum" sz="quarter" idx="12"/>
          </p:nvPr>
        </p:nvSpPr>
        <p:spPr/>
        <p:txBody>
          <a:bodyPr/>
          <a:lstStyle/>
          <a:p>
            <a:fld id="{9F7840AD-EC56-4155-8520-5E298FED34DB}" type="slidenum">
              <a:rPr kumimoji="1" lang="ja-JP" altLang="en-US" smtClean="0"/>
              <a:t>13</a:t>
            </a:fld>
            <a:endParaRPr kumimoji="1" lang="ja-JP" altLang="en-US" dirty="0"/>
          </a:p>
        </p:txBody>
      </p:sp>
      <p:sp>
        <p:nvSpPr>
          <p:cNvPr id="4" name="タイトル 3">
            <a:extLst>
              <a:ext uri="{FF2B5EF4-FFF2-40B4-BE49-F238E27FC236}">
                <a16:creationId xmlns:a16="http://schemas.microsoft.com/office/drawing/2014/main" id="{202AE5DD-5477-9BEF-B60C-4F8E336F489B}"/>
              </a:ext>
            </a:extLst>
          </p:cNvPr>
          <p:cNvSpPr>
            <a:spLocks noGrp="1"/>
          </p:cNvSpPr>
          <p:nvPr>
            <p:ph type="title"/>
          </p:nvPr>
        </p:nvSpPr>
        <p:spPr/>
        <p:txBody>
          <a:bodyPr/>
          <a:lstStyle/>
          <a:p>
            <a:r>
              <a:rPr kumimoji="1" lang="ja-JP" altLang="en-US" sz="2800" dirty="0"/>
              <a:t>認定社会福祉士取得ルートの研修を受講修了し</a:t>
            </a:r>
            <a:r>
              <a:rPr kumimoji="1" lang="ja-JP" altLang="en-US" sz="2800" dirty="0">
                <a:solidFill>
                  <a:srgbClr val="FF99FF"/>
                </a:solidFill>
              </a:rPr>
              <a:t>認定申請要件がそろったら</a:t>
            </a:r>
            <a:r>
              <a:rPr kumimoji="1" lang="ja-JP" altLang="en-US" sz="2800" dirty="0"/>
              <a:t>認定申請をしよう！</a:t>
            </a:r>
          </a:p>
        </p:txBody>
      </p:sp>
    </p:spTree>
    <p:extLst>
      <p:ext uri="{BB962C8B-B14F-4D97-AF65-F5344CB8AC3E}">
        <p14:creationId xmlns:p14="http://schemas.microsoft.com/office/powerpoint/2010/main" val="865171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B78D4-2349-86F8-AEF0-4A1D2D95CDB6}"/>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172D0C9-10AD-063B-5270-16AEF8FEF840}"/>
              </a:ext>
            </a:extLst>
          </p:cNvPr>
          <p:cNvSpPr>
            <a:spLocks noGrp="1"/>
          </p:cNvSpPr>
          <p:nvPr>
            <p:ph idx="1"/>
          </p:nvPr>
        </p:nvSpPr>
        <p:spPr>
          <a:xfrm>
            <a:off x="380999" y="1719070"/>
            <a:ext cx="8407893" cy="4636009"/>
          </a:xfrm>
        </p:spPr>
        <p:txBody>
          <a:bodyPr>
            <a:normAutofit fontScale="92500" lnSpcReduction="10000"/>
          </a:bodyPr>
          <a:lstStyle/>
          <a:p>
            <a:pPr marL="45720" indent="0">
              <a:buNone/>
            </a:pPr>
            <a:endParaRPr kumimoji="1" lang="en-US" altLang="ja-JP" dirty="0"/>
          </a:p>
          <a:p>
            <a:pPr marL="45720" indent="0">
              <a:buNone/>
            </a:pPr>
            <a:r>
              <a:rPr kumimoji="1" lang="ja-JP" altLang="en-US" sz="2800" dirty="0"/>
              <a:t>１．申請期間</a:t>
            </a:r>
          </a:p>
          <a:p>
            <a:pPr marL="45720" indent="0">
              <a:buNone/>
            </a:pPr>
            <a:r>
              <a:rPr kumimoji="1" lang="ja-JP" altLang="en-US" sz="2800" dirty="0"/>
              <a:t>　　毎年</a:t>
            </a:r>
            <a:r>
              <a:rPr kumimoji="1" lang="en-US" altLang="ja-JP" sz="2800" dirty="0"/>
              <a:t>9</a:t>
            </a:r>
            <a:r>
              <a:rPr kumimoji="1" lang="ja-JP" altLang="en-US" sz="2800" dirty="0"/>
              <a:t>月</a:t>
            </a:r>
            <a:r>
              <a:rPr kumimoji="1" lang="en-US" altLang="ja-JP" sz="2800" dirty="0"/>
              <a:t>1</a:t>
            </a:r>
            <a:r>
              <a:rPr kumimoji="1" lang="ja-JP" altLang="en-US" sz="2800" dirty="0"/>
              <a:t>日～</a:t>
            </a:r>
            <a:r>
              <a:rPr kumimoji="1" lang="en-US" altLang="ja-JP" sz="2800" dirty="0"/>
              <a:t>9</a:t>
            </a:r>
            <a:r>
              <a:rPr kumimoji="1" lang="ja-JP" altLang="en-US" sz="2800" dirty="0"/>
              <a:t>月</a:t>
            </a:r>
            <a:r>
              <a:rPr kumimoji="1" lang="en-US" altLang="ja-JP" sz="2800" dirty="0"/>
              <a:t>30</a:t>
            </a:r>
            <a:r>
              <a:rPr kumimoji="1" lang="ja-JP" altLang="en-US" sz="2800" dirty="0"/>
              <a:t>日　消印有効</a:t>
            </a:r>
            <a:endParaRPr kumimoji="1" lang="en-US" altLang="ja-JP" sz="2800" dirty="0"/>
          </a:p>
          <a:p>
            <a:endParaRPr kumimoji="1" lang="en-US" altLang="ja-JP" sz="2800" dirty="0"/>
          </a:p>
          <a:p>
            <a:pPr marL="45720" indent="0">
              <a:buNone/>
            </a:pPr>
            <a:r>
              <a:rPr kumimoji="1" lang="ja-JP" altLang="en-US" sz="2800" dirty="0"/>
              <a:t>２．認定審査料</a:t>
            </a:r>
            <a:endParaRPr kumimoji="1" lang="en-US" altLang="ja-JP" sz="2800" dirty="0"/>
          </a:p>
          <a:p>
            <a:pPr marL="45720" indent="0">
              <a:buNone/>
            </a:pPr>
            <a:r>
              <a:rPr kumimoji="1" lang="ja-JP" altLang="en-US" sz="2800" dirty="0"/>
              <a:t>　　</a:t>
            </a:r>
            <a:r>
              <a:rPr kumimoji="1" lang="en-US" altLang="ja-JP" sz="2800" dirty="0"/>
              <a:t>15,000</a:t>
            </a:r>
            <a:r>
              <a:rPr kumimoji="1" lang="ja-JP" altLang="en-US" sz="2800" dirty="0"/>
              <a:t>円</a:t>
            </a:r>
          </a:p>
          <a:p>
            <a:pPr marL="45720" indent="0">
              <a:buNone/>
            </a:pPr>
            <a:r>
              <a:rPr kumimoji="1" lang="ja-JP" altLang="en-US" sz="2800" dirty="0"/>
              <a:t>　　</a:t>
            </a:r>
            <a:r>
              <a:rPr kumimoji="1" lang="en-US" altLang="ja-JP" sz="2800" dirty="0"/>
              <a:t>9</a:t>
            </a:r>
            <a:r>
              <a:rPr kumimoji="1" lang="ja-JP" altLang="en-US" sz="2800" dirty="0"/>
              <a:t>月</a:t>
            </a:r>
            <a:r>
              <a:rPr kumimoji="1" lang="en-US" altLang="ja-JP" sz="2800" dirty="0"/>
              <a:t>1</a:t>
            </a:r>
            <a:r>
              <a:rPr kumimoji="1" lang="ja-JP" altLang="en-US" sz="2800" dirty="0"/>
              <a:t>日～</a:t>
            </a:r>
            <a:r>
              <a:rPr kumimoji="1" lang="en-US" altLang="ja-JP" sz="2800" dirty="0"/>
              <a:t>10</a:t>
            </a:r>
            <a:r>
              <a:rPr kumimoji="1" lang="ja-JP" altLang="en-US" sz="2800" dirty="0"/>
              <a:t>月</a:t>
            </a:r>
            <a:r>
              <a:rPr kumimoji="1" lang="en-US" altLang="ja-JP" sz="2800" dirty="0"/>
              <a:t>10</a:t>
            </a:r>
            <a:r>
              <a:rPr kumimoji="1" lang="ja-JP" altLang="en-US" sz="2800" dirty="0"/>
              <a:t>日まで</a:t>
            </a:r>
          </a:p>
          <a:p>
            <a:pPr marL="45720" indent="0">
              <a:buNone/>
            </a:pPr>
            <a:r>
              <a:rPr kumimoji="1" lang="ja-JP" altLang="en-US" sz="2800" dirty="0"/>
              <a:t>　　（金融機関が休業日の場合は翌営業日まで）</a:t>
            </a:r>
            <a:endParaRPr kumimoji="1" lang="en-US" altLang="ja-JP" sz="2800" dirty="0"/>
          </a:p>
          <a:p>
            <a:endParaRPr lang="en-US" altLang="ja-JP" dirty="0"/>
          </a:p>
          <a:p>
            <a:r>
              <a:rPr kumimoji="1" lang="ja-JP" altLang="en-US" dirty="0"/>
              <a:t>認定申請に必要な書類など、詳細は、認定社会福祉士認証・認定機構ホームページでご確認ください。</a:t>
            </a:r>
          </a:p>
        </p:txBody>
      </p:sp>
      <p:sp>
        <p:nvSpPr>
          <p:cNvPr id="3" name="スライド番号プレースホルダー 2">
            <a:extLst>
              <a:ext uri="{FF2B5EF4-FFF2-40B4-BE49-F238E27FC236}">
                <a16:creationId xmlns:a16="http://schemas.microsoft.com/office/drawing/2014/main" id="{49AFBCF6-A3D8-8AB1-9152-4884B1E5BD38}"/>
              </a:ext>
            </a:extLst>
          </p:cNvPr>
          <p:cNvSpPr>
            <a:spLocks noGrp="1"/>
          </p:cNvSpPr>
          <p:nvPr>
            <p:ph type="sldNum" sz="quarter" idx="12"/>
          </p:nvPr>
        </p:nvSpPr>
        <p:spPr/>
        <p:txBody>
          <a:bodyPr/>
          <a:lstStyle/>
          <a:p>
            <a:fld id="{9F7840AD-EC56-4155-8520-5E298FED34DB}" type="slidenum">
              <a:rPr kumimoji="1" lang="ja-JP" altLang="en-US" smtClean="0"/>
              <a:t>14</a:t>
            </a:fld>
            <a:endParaRPr kumimoji="1" lang="ja-JP" altLang="en-US" dirty="0"/>
          </a:p>
        </p:txBody>
      </p:sp>
      <p:sp>
        <p:nvSpPr>
          <p:cNvPr id="4" name="タイトル 3">
            <a:extLst>
              <a:ext uri="{FF2B5EF4-FFF2-40B4-BE49-F238E27FC236}">
                <a16:creationId xmlns:a16="http://schemas.microsoft.com/office/drawing/2014/main" id="{108CA946-56CB-C59F-7872-0F4EE785772D}"/>
              </a:ext>
            </a:extLst>
          </p:cNvPr>
          <p:cNvSpPr>
            <a:spLocks noGrp="1"/>
          </p:cNvSpPr>
          <p:nvPr>
            <p:ph type="title"/>
          </p:nvPr>
        </p:nvSpPr>
        <p:spPr/>
        <p:txBody>
          <a:bodyPr/>
          <a:lstStyle/>
          <a:p>
            <a:r>
              <a:rPr kumimoji="1" lang="ja-JP" altLang="en-US" sz="2800" dirty="0"/>
              <a:t>認定社会福祉士取得ルートの研修を受講修了し</a:t>
            </a:r>
            <a:r>
              <a:rPr kumimoji="1" lang="ja-JP" altLang="en-US" sz="2800" dirty="0">
                <a:solidFill>
                  <a:srgbClr val="FF99FF"/>
                </a:solidFill>
              </a:rPr>
              <a:t>認定申請要件がそろったら</a:t>
            </a:r>
            <a:r>
              <a:rPr kumimoji="1" lang="ja-JP" altLang="en-US" sz="2800" dirty="0"/>
              <a:t>認定申請をしよう！</a:t>
            </a:r>
          </a:p>
        </p:txBody>
      </p:sp>
    </p:spTree>
    <p:extLst>
      <p:ext uri="{BB962C8B-B14F-4D97-AF65-F5344CB8AC3E}">
        <p14:creationId xmlns:p14="http://schemas.microsoft.com/office/powerpoint/2010/main" val="3468505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39D28FF-B973-1F4D-BC78-1D62E315509C}"/>
              </a:ext>
            </a:extLst>
          </p:cNvPr>
          <p:cNvSpPr>
            <a:spLocks noGrp="1"/>
          </p:cNvSpPr>
          <p:nvPr>
            <p:ph idx="1"/>
          </p:nvPr>
        </p:nvSpPr>
        <p:spPr/>
        <p:txBody>
          <a:bodyPr/>
          <a:lstStyle/>
          <a:p>
            <a:r>
              <a:rPr kumimoji="1" lang="ja-JP" altLang="en-US" sz="2400" dirty="0"/>
              <a:t>認定申請の合格後、「認定社会福祉士登録申請」が必要です。認定社会福祉士登録手続きを行い、</a:t>
            </a:r>
            <a:r>
              <a:rPr kumimoji="1" lang="ja-JP" altLang="en-US" sz="2400" dirty="0">
                <a:solidFill>
                  <a:srgbClr val="FF0000"/>
                </a:solidFill>
              </a:rPr>
              <a:t>登録審査合格後に「認定社会福祉士」の名称を使用することができます。</a:t>
            </a:r>
            <a:endParaRPr kumimoji="1" lang="en-US" altLang="ja-JP" sz="2400" dirty="0">
              <a:solidFill>
                <a:srgbClr val="FF0000"/>
              </a:solidFill>
            </a:endParaRPr>
          </a:p>
          <a:p>
            <a:endParaRPr kumimoji="1" lang="en-US" altLang="ja-JP" sz="2400" dirty="0"/>
          </a:p>
          <a:p>
            <a:pPr marL="45720" indent="0">
              <a:buNone/>
            </a:pPr>
            <a:r>
              <a:rPr kumimoji="1" lang="en-US" altLang="ja-JP" sz="2400" dirty="0"/>
              <a:t>※</a:t>
            </a:r>
            <a:r>
              <a:rPr kumimoji="1" lang="ja-JP" altLang="en-US" sz="2400" dirty="0"/>
              <a:t>詳細は、日本社会福祉士会</a:t>
            </a:r>
            <a:r>
              <a:rPr kumimoji="1" lang="en-US" altLang="ja-JP" sz="2400" dirty="0"/>
              <a:t>HP</a:t>
            </a:r>
            <a:r>
              <a:rPr kumimoji="1" lang="ja-JP" altLang="en-US" sz="2400" dirty="0"/>
              <a:t>「認定社会福祉士の個人認定・登録・変更」をご確認ください。</a:t>
            </a:r>
            <a:endParaRPr kumimoji="1" lang="en-US" altLang="ja-JP" sz="2400" dirty="0"/>
          </a:p>
          <a:p>
            <a:pPr marL="45720" indent="0">
              <a:buNone/>
            </a:pPr>
            <a:r>
              <a:rPr kumimoji="1" lang="en-US" altLang="ja-JP" sz="2400" dirty="0">
                <a:hlinkClick r:id="rId2"/>
              </a:rPr>
              <a:t>https://www.jacsw.or.jp/csw/nintei/01_kojin.html</a:t>
            </a:r>
            <a:endParaRPr kumimoji="1" lang="en-US" altLang="ja-JP" sz="2400" dirty="0"/>
          </a:p>
          <a:p>
            <a:endParaRPr kumimoji="1" lang="ja-JP" altLang="en-US" dirty="0"/>
          </a:p>
        </p:txBody>
      </p:sp>
      <p:sp>
        <p:nvSpPr>
          <p:cNvPr id="3" name="スライド番号プレースホルダー 2">
            <a:extLst>
              <a:ext uri="{FF2B5EF4-FFF2-40B4-BE49-F238E27FC236}">
                <a16:creationId xmlns:a16="http://schemas.microsoft.com/office/drawing/2014/main" id="{A4AF0C14-B4DD-DDDF-252D-D567B5466D08}"/>
              </a:ext>
            </a:extLst>
          </p:cNvPr>
          <p:cNvSpPr>
            <a:spLocks noGrp="1"/>
          </p:cNvSpPr>
          <p:nvPr>
            <p:ph type="sldNum" sz="quarter" idx="12"/>
          </p:nvPr>
        </p:nvSpPr>
        <p:spPr/>
        <p:txBody>
          <a:bodyPr/>
          <a:lstStyle/>
          <a:p>
            <a:fld id="{9F7840AD-EC56-4155-8520-5E298FED34DB}" type="slidenum">
              <a:rPr kumimoji="1" lang="ja-JP" altLang="en-US" smtClean="0"/>
              <a:t>15</a:t>
            </a:fld>
            <a:endParaRPr kumimoji="1" lang="ja-JP" altLang="en-US" dirty="0"/>
          </a:p>
        </p:txBody>
      </p:sp>
      <p:sp>
        <p:nvSpPr>
          <p:cNvPr id="4" name="タイトル 3">
            <a:extLst>
              <a:ext uri="{FF2B5EF4-FFF2-40B4-BE49-F238E27FC236}">
                <a16:creationId xmlns:a16="http://schemas.microsoft.com/office/drawing/2014/main" id="{41762372-8B65-26BF-FFCD-CE2B0D1808E4}"/>
              </a:ext>
            </a:extLst>
          </p:cNvPr>
          <p:cNvSpPr>
            <a:spLocks noGrp="1"/>
          </p:cNvSpPr>
          <p:nvPr>
            <p:ph type="title"/>
          </p:nvPr>
        </p:nvSpPr>
        <p:spPr/>
        <p:txBody>
          <a:bodyPr/>
          <a:lstStyle/>
          <a:p>
            <a:r>
              <a:rPr kumimoji="1" lang="ja-JP" altLang="en-US" sz="2800" dirty="0"/>
              <a:t>認定申請に合格をしたら、</a:t>
            </a:r>
            <a:br>
              <a:rPr kumimoji="1" lang="en-US" altLang="ja-JP" sz="2800" dirty="0"/>
            </a:br>
            <a:r>
              <a:rPr kumimoji="1" lang="ja-JP" altLang="en-US" sz="2800" dirty="0"/>
              <a:t>認定社会福祉士登録申請をしよう！</a:t>
            </a:r>
          </a:p>
        </p:txBody>
      </p:sp>
    </p:spTree>
    <p:extLst>
      <p:ext uri="{BB962C8B-B14F-4D97-AF65-F5344CB8AC3E}">
        <p14:creationId xmlns:p14="http://schemas.microsoft.com/office/powerpoint/2010/main" val="2700166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67683" y="1988840"/>
            <a:ext cx="8407893" cy="4407408"/>
          </a:xfrm>
        </p:spPr>
        <p:txBody>
          <a:bodyPr>
            <a:normAutofit lnSpcReduction="10000"/>
          </a:bodyPr>
          <a:lstStyle/>
          <a:p>
            <a:r>
              <a:rPr kumimoji="1" lang="ja-JP" altLang="en-US" sz="2800" dirty="0"/>
              <a:t>認定社会福祉士認証・認定機構ホームページ</a:t>
            </a:r>
            <a:endParaRPr kumimoji="1" lang="en-US" altLang="ja-JP" sz="2800" dirty="0"/>
          </a:p>
          <a:p>
            <a:pPr marL="45720" indent="0">
              <a:buNone/>
            </a:pPr>
            <a:r>
              <a:rPr lang="en-US" altLang="ja-JP" sz="2800" dirty="0">
                <a:hlinkClick r:id="rId2"/>
              </a:rPr>
              <a:t>https://www.jacsw.or.jp/ninteikikou/index.html</a:t>
            </a:r>
            <a:endParaRPr lang="en-US" altLang="ja-JP" sz="2800" dirty="0"/>
          </a:p>
          <a:p>
            <a:pPr marL="45720" indent="0">
              <a:buNone/>
            </a:pPr>
            <a:r>
              <a:rPr lang="ja-JP" altLang="en-US" sz="2800" dirty="0"/>
              <a:t> </a:t>
            </a:r>
            <a:r>
              <a:rPr kumimoji="1" lang="ja-JP" altLang="en-US" sz="2800" dirty="0"/>
              <a:t>よくある質問（個人認定）</a:t>
            </a:r>
            <a:endParaRPr kumimoji="1" lang="en-US" altLang="ja-JP" sz="2800" dirty="0"/>
          </a:p>
          <a:p>
            <a:pPr marL="45720" indent="0">
              <a:buNone/>
            </a:pPr>
            <a:r>
              <a:rPr kumimoji="1" lang="en-US" altLang="ja-JP" sz="2800" dirty="0">
                <a:hlinkClick r:id="rId3"/>
              </a:rPr>
              <a:t>https://www.jacsw.or.jp/ninteikikou/kojin/faq/index.html</a:t>
            </a:r>
            <a:endParaRPr kumimoji="1" lang="en-US" altLang="ja-JP" sz="2800" dirty="0"/>
          </a:p>
          <a:p>
            <a:pPr marL="45720" indent="0">
              <a:buNone/>
            </a:pPr>
            <a:endParaRPr kumimoji="1" lang="en-US" altLang="ja-JP" sz="2800" dirty="0"/>
          </a:p>
          <a:p>
            <a:r>
              <a:rPr kumimoji="1" lang="ja-JP" altLang="en-US" sz="2800" dirty="0"/>
              <a:t>認定社会福祉士登録機関（日本社会福祉士会）ホームページ</a:t>
            </a:r>
            <a:endParaRPr kumimoji="1" lang="en-US" altLang="ja-JP" sz="2800" dirty="0"/>
          </a:p>
          <a:p>
            <a:pPr marL="45720" indent="0">
              <a:buNone/>
            </a:pPr>
            <a:r>
              <a:rPr lang="en-US" altLang="ja-JP" sz="2800" dirty="0">
                <a:hlinkClick r:id="rId4"/>
              </a:rPr>
              <a:t>https://www.jacsw.or.jp/csw/nintei/index.html</a:t>
            </a:r>
            <a:endParaRPr lang="en-US" altLang="ja-JP" sz="2800" dirty="0"/>
          </a:p>
          <a:p>
            <a:pPr marL="45720" indent="0">
              <a:buNone/>
            </a:pPr>
            <a:endParaRPr kumimoji="1" lang="ja-JP" altLang="en-US" sz="2800" dirty="0"/>
          </a:p>
        </p:txBody>
      </p:sp>
      <p:sp>
        <p:nvSpPr>
          <p:cNvPr id="4" name="タイトル 3"/>
          <p:cNvSpPr>
            <a:spLocks noGrp="1"/>
          </p:cNvSpPr>
          <p:nvPr>
            <p:ph type="title"/>
          </p:nvPr>
        </p:nvSpPr>
        <p:spPr/>
        <p:txBody>
          <a:bodyPr/>
          <a:lstStyle/>
          <a:p>
            <a:r>
              <a:rPr kumimoji="1" lang="ja-JP" altLang="en-US" dirty="0"/>
              <a:t>参　　考</a:t>
            </a:r>
          </a:p>
        </p:txBody>
      </p:sp>
    </p:spTree>
    <p:extLst>
      <p:ext uri="{BB962C8B-B14F-4D97-AF65-F5344CB8AC3E}">
        <p14:creationId xmlns:p14="http://schemas.microsoft.com/office/powerpoint/2010/main" val="372602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719070"/>
            <a:ext cx="8712967" cy="5022298"/>
          </a:xfrm>
        </p:spPr>
        <p:txBody>
          <a:bodyPr>
            <a:normAutofit/>
          </a:bodyPr>
          <a:lstStyle/>
          <a:p>
            <a:r>
              <a:rPr kumimoji="1" lang="ja-JP" altLang="en-US" sz="2400" dirty="0"/>
              <a:t>認定社会福祉士を取得すること</a:t>
            </a:r>
            <a:endParaRPr kumimoji="1" lang="en-US" altLang="ja-JP" sz="2400" dirty="0"/>
          </a:p>
          <a:p>
            <a:pPr marL="45720" indent="0">
              <a:buNone/>
            </a:pPr>
            <a:r>
              <a:rPr kumimoji="1" lang="ja-JP" altLang="en-US" sz="2800" dirty="0"/>
              <a:t>　</a:t>
            </a:r>
            <a:r>
              <a:rPr kumimoji="1" lang="ja-JP" altLang="en-US" dirty="0"/>
              <a:t>↪スライド３～</a:t>
            </a:r>
            <a:endParaRPr kumimoji="1" lang="en-US" altLang="ja-JP" dirty="0"/>
          </a:p>
          <a:p>
            <a:r>
              <a:rPr kumimoji="1" lang="ja-JP" altLang="en-US" sz="2400" dirty="0"/>
              <a:t>認定社会福祉士の取得の要件</a:t>
            </a:r>
            <a:endParaRPr kumimoji="1" lang="en-US" altLang="ja-JP" sz="2400" dirty="0"/>
          </a:p>
          <a:p>
            <a:pPr marL="45720" indent="0">
              <a:buNone/>
            </a:pPr>
            <a:r>
              <a:rPr kumimoji="1" lang="ja-JP" altLang="en-US" dirty="0"/>
              <a:t>　 ↪スライド６～</a:t>
            </a:r>
            <a:endParaRPr kumimoji="1" lang="en-US" altLang="ja-JP" dirty="0"/>
          </a:p>
          <a:p>
            <a:r>
              <a:rPr kumimoji="1" lang="ja-JP" altLang="en-US" sz="2400" dirty="0"/>
              <a:t>認定社会福祉士の取得ルート</a:t>
            </a:r>
            <a:endParaRPr kumimoji="1" lang="en-US" altLang="ja-JP" sz="2400" dirty="0"/>
          </a:p>
          <a:p>
            <a:pPr marL="45720" indent="0">
              <a:buNone/>
            </a:pPr>
            <a:r>
              <a:rPr lang="ja-JP" altLang="en-US" sz="2800" dirty="0"/>
              <a:t>　</a:t>
            </a:r>
            <a:r>
              <a:rPr lang="ja-JP" altLang="en-US" dirty="0"/>
              <a:t>↪スライド７～</a:t>
            </a:r>
            <a:endParaRPr lang="en-US" altLang="ja-JP" dirty="0"/>
          </a:p>
          <a:p>
            <a:r>
              <a:rPr kumimoji="1" lang="ja-JP" altLang="en-US" sz="2400" dirty="0"/>
              <a:t>認定申請の要件がそろったら</a:t>
            </a:r>
            <a:endParaRPr kumimoji="1" lang="en-US" altLang="ja-JP" sz="2400" dirty="0"/>
          </a:p>
          <a:p>
            <a:pPr marL="45720" indent="0">
              <a:buNone/>
            </a:pPr>
            <a:r>
              <a:rPr kumimoji="1" lang="ja-JP" altLang="en-US" dirty="0"/>
              <a:t>　↪スライド</a:t>
            </a:r>
            <a:r>
              <a:rPr kumimoji="1" lang="en-US" altLang="ja-JP" dirty="0"/>
              <a:t>13</a:t>
            </a:r>
            <a:r>
              <a:rPr kumimoji="1" lang="ja-JP" altLang="en-US" dirty="0"/>
              <a:t>～</a:t>
            </a:r>
            <a:endParaRPr lang="en-US" altLang="ja-JP" dirty="0"/>
          </a:p>
          <a:p>
            <a:r>
              <a:rPr kumimoji="1" lang="ja-JP" altLang="en-US" sz="2400" dirty="0"/>
              <a:t>認定申請に合格をしたら</a:t>
            </a:r>
            <a:endParaRPr kumimoji="1" lang="en-US" altLang="ja-JP" sz="2400" dirty="0"/>
          </a:p>
          <a:p>
            <a:pPr marL="45720" indent="0">
              <a:buNone/>
            </a:pPr>
            <a:r>
              <a:rPr kumimoji="1" lang="ja-JP" altLang="en-US" sz="2000" dirty="0"/>
              <a:t>　</a:t>
            </a:r>
            <a:r>
              <a:rPr kumimoji="1" lang="ja-JP" altLang="en-US" dirty="0"/>
              <a:t>↪スライド</a:t>
            </a:r>
            <a:r>
              <a:rPr kumimoji="1" lang="en-US" altLang="ja-JP" dirty="0"/>
              <a:t>15</a:t>
            </a:r>
            <a:r>
              <a:rPr kumimoji="1" lang="ja-JP" altLang="en-US" sz="1800" dirty="0"/>
              <a:t>～</a:t>
            </a:r>
            <a:endParaRPr kumimoji="1" lang="en-US" altLang="ja-JP" sz="1800" dirty="0"/>
          </a:p>
          <a:p>
            <a:pPr marL="45720" indent="0">
              <a:buNone/>
            </a:pPr>
            <a:endParaRPr lang="en-US" altLang="ja-JP" sz="2000" dirty="0"/>
          </a:p>
          <a:p>
            <a:pPr marL="45720" indent="0">
              <a:buNone/>
            </a:pPr>
            <a:endParaRPr kumimoji="1" lang="ja-JP" altLang="en-US" sz="2400" dirty="0"/>
          </a:p>
          <a:p>
            <a:pPr marL="45720" indent="0">
              <a:buNone/>
            </a:pPr>
            <a:endParaRPr kumimoji="1" lang="en-US" altLang="ja-JP" sz="2800" dirty="0"/>
          </a:p>
          <a:p>
            <a:pPr marL="45720" indent="0">
              <a:buNone/>
            </a:pPr>
            <a:endParaRPr kumimoji="1" lang="en-US" altLang="ja-JP" sz="2800" dirty="0"/>
          </a:p>
        </p:txBody>
      </p:sp>
      <p:sp>
        <p:nvSpPr>
          <p:cNvPr id="3" name="タイトル 2"/>
          <p:cNvSpPr>
            <a:spLocks noGrp="1"/>
          </p:cNvSpPr>
          <p:nvPr>
            <p:ph type="title"/>
          </p:nvPr>
        </p:nvSpPr>
        <p:spPr/>
        <p:txBody>
          <a:bodyPr/>
          <a:lstStyle/>
          <a:p>
            <a:r>
              <a:rPr kumimoji="1" lang="ja-JP" altLang="en-US" sz="4800" dirty="0"/>
              <a:t>もくじ</a:t>
            </a:r>
          </a:p>
        </p:txBody>
      </p:sp>
    </p:spTree>
    <p:extLst>
      <p:ext uri="{BB962C8B-B14F-4D97-AF65-F5344CB8AC3E}">
        <p14:creationId xmlns:p14="http://schemas.microsoft.com/office/powerpoint/2010/main" val="3279066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67683" y="1877255"/>
            <a:ext cx="8407893" cy="4720097"/>
          </a:xfrm>
        </p:spPr>
        <p:txBody>
          <a:bodyPr>
            <a:normAutofit lnSpcReduction="10000"/>
          </a:bodyPr>
          <a:lstStyle/>
          <a:p>
            <a:r>
              <a:rPr kumimoji="1" lang="ja-JP" altLang="en-US" sz="2800" dirty="0"/>
              <a:t>自分のために</a:t>
            </a:r>
            <a:endParaRPr kumimoji="1" lang="en-US" altLang="ja-JP" sz="2800" dirty="0"/>
          </a:p>
          <a:p>
            <a:endParaRPr lang="en-US" altLang="ja-JP" sz="2800" dirty="0"/>
          </a:p>
          <a:p>
            <a:pPr marL="45720" indent="0">
              <a:buNone/>
            </a:pPr>
            <a:r>
              <a:rPr kumimoji="1" lang="ja-JP" altLang="en-US" sz="2800" dirty="0"/>
              <a:t>　認定社会福祉士制度は、社会福祉士としての実践力や専門性を第三者機関</a:t>
            </a:r>
            <a:r>
              <a:rPr kumimoji="1" lang="en-US" altLang="ja-JP" sz="2800" baseline="30000" dirty="0"/>
              <a:t>※</a:t>
            </a:r>
            <a:r>
              <a:rPr kumimoji="1" lang="ja-JP" altLang="en-US" sz="2800" dirty="0"/>
              <a:t>が審査し、認定する仕組みです。</a:t>
            </a:r>
            <a:endParaRPr kumimoji="1" lang="en-US" altLang="ja-JP" sz="2800" dirty="0"/>
          </a:p>
          <a:p>
            <a:pPr marL="45720" indent="0">
              <a:buNone/>
            </a:pPr>
            <a:r>
              <a:rPr lang="ja-JP" altLang="en-US" sz="2800" dirty="0"/>
              <a:t>　認定社会福祉士を取得することは、ご自身の社会福祉士としての実践力や専門性を確認できるとともに、そのことをクライエントや関係者に示すことになります。</a:t>
            </a:r>
            <a:endParaRPr lang="en-US" altLang="ja-JP" sz="2800" dirty="0"/>
          </a:p>
          <a:p>
            <a:pPr marL="45720" indent="0">
              <a:buNone/>
            </a:pPr>
            <a:endParaRPr lang="en-US" altLang="ja-JP" sz="1800" dirty="0"/>
          </a:p>
          <a:p>
            <a:pPr marL="45720" indent="0">
              <a:buNone/>
            </a:pPr>
            <a:r>
              <a:rPr kumimoji="1" lang="en-US" altLang="ja-JP" sz="1800" dirty="0"/>
              <a:t>※</a:t>
            </a:r>
            <a:r>
              <a:rPr kumimoji="1" lang="ja-JP" altLang="en-US" sz="1800" dirty="0"/>
              <a:t>認定社会福祉士認証・認定機構。日本社会福祉士会は事務局業務を受託しています。</a:t>
            </a:r>
          </a:p>
        </p:txBody>
      </p:sp>
      <p:sp>
        <p:nvSpPr>
          <p:cNvPr id="3" name="タイトル 2"/>
          <p:cNvSpPr>
            <a:spLocks noGrp="1"/>
          </p:cNvSpPr>
          <p:nvPr>
            <p:ph type="title"/>
          </p:nvPr>
        </p:nvSpPr>
        <p:spPr/>
        <p:txBody>
          <a:bodyPr/>
          <a:lstStyle/>
          <a:p>
            <a:r>
              <a:rPr lang="ja-JP" altLang="en-US" sz="4000" dirty="0"/>
              <a:t>認定社会福祉士を取得すること</a:t>
            </a:r>
            <a:endParaRPr kumimoji="1" lang="ja-JP" altLang="en-US" sz="4000" dirty="0"/>
          </a:p>
        </p:txBody>
      </p:sp>
    </p:spTree>
    <p:extLst>
      <p:ext uri="{BB962C8B-B14F-4D97-AF65-F5344CB8AC3E}">
        <p14:creationId xmlns:p14="http://schemas.microsoft.com/office/powerpoint/2010/main" val="64145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81000" y="1844824"/>
            <a:ext cx="8407893" cy="4407408"/>
          </a:xfrm>
        </p:spPr>
        <p:txBody>
          <a:bodyPr>
            <a:normAutofit/>
          </a:bodyPr>
          <a:lstStyle/>
          <a:p>
            <a:r>
              <a:rPr kumimoji="1" lang="ja-JP" altLang="en-US" sz="2800" dirty="0"/>
              <a:t>クライエントのために</a:t>
            </a:r>
            <a:endParaRPr kumimoji="1" lang="en-US" altLang="ja-JP" sz="2800" dirty="0"/>
          </a:p>
          <a:p>
            <a:endParaRPr lang="en-US" altLang="ja-JP" sz="2800" dirty="0"/>
          </a:p>
          <a:p>
            <a:pPr marL="45720" indent="0">
              <a:buNone/>
            </a:pPr>
            <a:r>
              <a:rPr kumimoji="1" lang="ja-JP" altLang="en-US" sz="2800" dirty="0"/>
              <a:t>　</a:t>
            </a:r>
            <a:r>
              <a:rPr lang="ja-JP" altLang="en-US" sz="2800" dirty="0"/>
              <a:t>認定社会福祉士は、高度な知識と卓越した技術を用いて、個別支援や他職種との連携、地域福祉の増進を行う能力を有すると認められた社会福祉士です。</a:t>
            </a:r>
            <a:endParaRPr lang="en-US" altLang="ja-JP" sz="2800" dirty="0"/>
          </a:p>
          <a:p>
            <a:pPr marL="45720" indent="0">
              <a:buNone/>
            </a:pPr>
            <a:r>
              <a:rPr kumimoji="1" lang="ja-JP" altLang="en-US" sz="2800" dirty="0"/>
              <a:t>　個別援助はもとより、組織や地域での実践においても、より良い実践の展開に繋がります。</a:t>
            </a:r>
          </a:p>
        </p:txBody>
      </p:sp>
      <p:sp>
        <p:nvSpPr>
          <p:cNvPr id="3" name="タイトル 2"/>
          <p:cNvSpPr>
            <a:spLocks noGrp="1"/>
          </p:cNvSpPr>
          <p:nvPr>
            <p:ph type="title"/>
          </p:nvPr>
        </p:nvSpPr>
        <p:spPr/>
        <p:txBody>
          <a:bodyPr/>
          <a:lstStyle/>
          <a:p>
            <a:r>
              <a:rPr lang="ja-JP" altLang="en-US" sz="4000" dirty="0"/>
              <a:t>認定社会福祉士を取得すること</a:t>
            </a:r>
            <a:endParaRPr kumimoji="1" lang="ja-JP" altLang="en-US" sz="4000" dirty="0"/>
          </a:p>
        </p:txBody>
      </p:sp>
    </p:spTree>
    <p:extLst>
      <p:ext uri="{BB962C8B-B14F-4D97-AF65-F5344CB8AC3E}">
        <p14:creationId xmlns:p14="http://schemas.microsoft.com/office/powerpoint/2010/main" val="233978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81000" y="1844825"/>
            <a:ext cx="8407893" cy="4536504"/>
          </a:xfrm>
        </p:spPr>
        <p:txBody>
          <a:bodyPr>
            <a:normAutofit/>
          </a:bodyPr>
          <a:lstStyle/>
          <a:p>
            <a:r>
              <a:rPr kumimoji="1" lang="ja-JP" altLang="en-US" sz="2800" dirty="0"/>
              <a:t>すべての社会福祉士のために</a:t>
            </a:r>
            <a:endParaRPr kumimoji="1" lang="en-US" altLang="ja-JP" sz="2800" dirty="0"/>
          </a:p>
          <a:p>
            <a:endParaRPr lang="en-US" altLang="ja-JP" sz="2800" dirty="0"/>
          </a:p>
          <a:p>
            <a:pPr marL="45720" indent="0">
              <a:buNone/>
            </a:pPr>
            <a:r>
              <a:rPr kumimoji="1" lang="ja-JP" altLang="en-US" sz="2800" dirty="0"/>
              <a:t>　</a:t>
            </a:r>
            <a:r>
              <a:rPr lang="ja-JP" altLang="en-US" sz="2800" dirty="0"/>
              <a:t>社会福祉士の取得は、専門職として実践を行うためのスタートラインです。</a:t>
            </a:r>
            <a:endParaRPr lang="en-US" altLang="ja-JP" sz="2800" dirty="0"/>
          </a:p>
          <a:p>
            <a:pPr marL="45720" indent="0">
              <a:buNone/>
            </a:pPr>
            <a:r>
              <a:rPr kumimoji="1" lang="ja-JP" altLang="en-US" sz="2800" dirty="0"/>
              <a:t>　認定社会福祉士の取得をすることで、職場内でのリーダーシップや実習指導などの人材育成における指導的役割、他職種との連携等を担いすべての社会福祉士</a:t>
            </a:r>
            <a:r>
              <a:rPr lang="ja-JP" altLang="en-US" sz="2800" dirty="0"/>
              <a:t>の</a:t>
            </a:r>
            <a:r>
              <a:rPr kumimoji="1" lang="ja-JP" altLang="en-US" sz="2800" dirty="0"/>
              <a:t>レベルアップに貢献</a:t>
            </a:r>
            <a:r>
              <a:rPr lang="ja-JP" altLang="en-US" sz="2800" dirty="0"/>
              <a:t>することができます。</a:t>
            </a:r>
            <a:endParaRPr kumimoji="1" lang="ja-JP" altLang="en-US" sz="2800" dirty="0"/>
          </a:p>
        </p:txBody>
      </p:sp>
      <p:sp>
        <p:nvSpPr>
          <p:cNvPr id="3" name="タイトル 2"/>
          <p:cNvSpPr>
            <a:spLocks noGrp="1"/>
          </p:cNvSpPr>
          <p:nvPr>
            <p:ph type="title"/>
          </p:nvPr>
        </p:nvSpPr>
        <p:spPr/>
        <p:txBody>
          <a:bodyPr/>
          <a:lstStyle/>
          <a:p>
            <a:r>
              <a:rPr lang="ja-JP" altLang="en-US" sz="4000" dirty="0"/>
              <a:t>認定社会福祉士を取得すること</a:t>
            </a:r>
            <a:endParaRPr kumimoji="1" lang="ja-JP" altLang="en-US" sz="4000" dirty="0"/>
          </a:p>
        </p:txBody>
      </p:sp>
    </p:spTree>
    <p:extLst>
      <p:ext uri="{BB962C8B-B14F-4D97-AF65-F5344CB8AC3E}">
        <p14:creationId xmlns:p14="http://schemas.microsoft.com/office/powerpoint/2010/main" val="322571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95C469E-3692-3229-D710-40A7DF266A99}"/>
              </a:ext>
            </a:extLst>
          </p:cNvPr>
          <p:cNvSpPr>
            <a:spLocks noGrp="1"/>
          </p:cNvSpPr>
          <p:nvPr>
            <p:ph idx="1"/>
          </p:nvPr>
        </p:nvSpPr>
        <p:spPr>
          <a:xfrm>
            <a:off x="381000" y="1866144"/>
            <a:ext cx="8407893" cy="4763256"/>
          </a:xfrm>
        </p:spPr>
        <p:txBody>
          <a:bodyPr>
            <a:normAutofit fontScale="85000" lnSpcReduction="20000"/>
          </a:bodyPr>
          <a:lstStyle/>
          <a:p>
            <a:pPr marL="45720" indent="0" algn="ctr">
              <a:buNone/>
            </a:pPr>
            <a:r>
              <a:rPr kumimoji="1" lang="ja-JP" altLang="en-US" sz="2400" dirty="0"/>
              <a:t>認定社会福祉士を取得するには</a:t>
            </a:r>
            <a:r>
              <a:rPr kumimoji="1" lang="ja-JP" altLang="en-US" sz="2400" dirty="0">
                <a:solidFill>
                  <a:srgbClr val="FF0000"/>
                </a:solidFill>
              </a:rPr>
              <a:t>次の要件を満たすことが必要</a:t>
            </a:r>
            <a:r>
              <a:rPr kumimoji="1" lang="ja-JP" altLang="en-US" sz="2400" dirty="0"/>
              <a:t>です</a:t>
            </a:r>
            <a:endParaRPr kumimoji="1" lang="en-US" altLang="ja-JP" sz="2400" dirty="0"/>
          </a:p>
          <a:p>
            <a:endParaRPr kumimoji="1" lang="en-US" altLang="ja-JP" sz="2100" dirty="0"/>
          </a:p>
          <a:p>
            <a:pPr marL="45720" indent="0">
              <a:buNone/>
            </a:pPr>
            <a:r>
              <a:rPr kumimoji="1" lang="ja-JP" altLang="en-US" dirty="0"/>
              <a:t>１．社会福祉士及び介護福祉士法に定める社会福祉士資格を有すること。</a:t>
            </a:r>
          </a:p>
          <a:p>
            <a:pPr marL="45720" indent="0">
              <a:buNone/>
            </a:pPr>
            <a:r>
              <a:rPr kumimoji="1" lang="ja-JP" altLang="en-US" dirty="0"/>
              <a:t>２．日本におけるソーシャルワーカーの職能団体で倫理綱領と懲戒の権能を</a:t>
            </a:r>
            <a:endParaRPr kumimoji="1" lang="en-US" altLang="ja-JP" dirty="0"/>
          </a:p>
          <a:p>
            <a:pPr marL="45720" indent="0">
              <a:buNone/>
            </a:pPr>
            <a:r>
              <a:rPr kumimoji="1" lang="ja-JP" altLang="en-US" dirty="0"/>
              <a:t>　　持っている団体の正会員であること。</a:t>
            </a:r>
          </a:p>
          <a:p>
            <a:pPr marL="45720" indent="0">
              <a:buNone/>
            </a:pPr>
            <a:r>
              <a:rPr kumimoji="1" lang="ja-JP" altLang="en-US" dirty="0"/>
              <a:t>３．相談援助実務経験が社会福祉士を取得してから５年以上あり、かつこの</a:t>
            </a:r>
            <a:endParaRPr kumimoji="1" lang="en-US" altLang="ja-JP" dirty="0"/>
          </a:p>
          <a:p>
            <a:pPr marL="45720" indent="0">
              <a:buNone/>
            </a:pPr>
            <a:r>
              <a:rPr kumimoji="1" lang="ja-JP" altLang="en-US" dirty="0"/>
              <a:t>　　間、原則として社会福祉士制度における指定施設および職種に準ずる業</a:t>
            </a:r>
            <a:endParaRPr kumimoji="1" lang="en-US" altLang="ja-JP" dirty="0"/>
          </a:p>
          <a:p>
            <a:pPr marL="45720" indent="0">
              <a:buNone/>
            </a:pPr>
            <a:r>
              <a:rPr kumimoji="1" lang="ja-JP" altLang="en-US" dirty="0"/>
              <a:t>　　務等に従事していること。このうち、社会福祉士を取得してからの実務</a:t>
            </a:r>
            <a:endParaRPr kumimoji="1" lang="en-US" altLang="ja-JP" dirty="0"/>
          </a:p>
          <a:p>
            <a:pPr marL="45720" indent="0">
              <a:buNone/>
            </a:pPr>
            <a:r>
              <a:rPr kumimoji="1" lang="ja-JP" altLang="en-US" dirty="0"/>
              <a:t>　　経験が複数の分野にまたがる場合、認定を受ける分野での経験は２年以</a:t>
            </a:r>
            <a:endParaRPr kumimoji="1" lang="en-US" altLang="ja-JP" dirty="0"/>
          </a:p>
          <a:p>
            <a:pPr marL="45720" indent="0">
              <a:buNone/>
            </a:pPr>
            <a:r>
              <a:rPr kumimoji="1" lang="ja-JP" altLang="en-US" dirty="0"/>
              <a:t>　　上あること。</a:t>
            </a:r>
          </a:p>
          <a:p>
            <a:pPr marL="45720" indent="0">
              <a:buNone/>
            </a:pPr>
            <a:r>
              <a:rPr kumimoji="1" lang="ja-JP" altLang="en-US" dirty="0"/>
              <a:t>４．上記、実務経験の期間において、別に示す「必要な経験」があること。</a:t>
            </a:r>
          </a:p>
          <a:p>
            <a:pPr marL="45720" indent="0">
              <a:buNone/>
            </a:pPr>
            <a:r>
              <a:rPr kumimoji="1" lang="ja-JP" altLang="en-US" dirty="0"/>
              <a:t>５．次のいずれかの研修を受講していること。</a:t>
            </a:r>
          </a:p>
          <a:p>
            <a:pPr marL="45720" indent="0">
              <a:buNone/>
            </a:pPr>
            <a:r>
              <a:rPr kumimoji="1" lang="ja-JP" altLang="en-US" dirty="0"/>
              <a:t>　ア　認められた機関での研修（スーパービジョン実績を含む）を受講して</a:t>
            </a:r>
            <a:endParaRPr kumimoji="1" lang="en-US" altLang="ja-JP" dirty="0"/>
          </a:p>
          <a:p>
            <a:pPr marL="45720" indent="0">
              <a:buNone/>
            </a:pPr>
            <a:r>
              <a:rPr kumimoji="1" lang="ja-JP" altLang="en-US" dirty="0"/>
              <a:t>　　　いること。</a:t>
            </a:r>
          </a:p>
          <a:p>
            <a:pPr marL="45720" indent="0">
              <a:buNone/>
            </a:pPr>
            <a:r>
              <a:rPr kumimoji="1" lang="ja-JP" altLang="en-US" dirty="0"/>
              <a:t>　イ　	認定社会福祉士認証・認定機構が定めた認定社会福祉士認定研修を受</a:t>
            </a:r>
            <a:endParaRPr kumimoji="1" lang="en-US" altLang="ja-JP" dirty="0"/>
          </a:p>
          <a:p>
            <a:pPr marL="45720" indent="0">
              <a:buNone/>
            </a:pPr>
            <a:r>
              <a:rPr kumimoji="1" lang="ja-JP" altLang="en-US" dirty="0"/>
              <a:t>　　　講していること。</a:t>
            </a:r>
            <a:endParaRPr kumimoji="1" lang="en-US" altLang="ja-JP" dirty="0"/>
          </a:p>
          <a:p>
            <a:pPr marL="45720" indent="0">
              <a:buNone/>
            </a:pPr>
            <a:endParaRPr kumimoji="1" lang="en-US" altLang="ja-JP" dirty="0"/>
          </a:p>
          <a:p>
            <a:pPr marL="45720" indent="0">
              <a:buNone/>
            </a:pPr>
            <a:r>
              <a:rPr kumimoji="1" lang="ja-JP" altLang="en-US" dirty="0"/>
              <a:t>　　</a:t>
            </a:r>
            <a:r>
              <a:rPr kumimoji="1" lang="en-US" altLang="ja-JP" sz="1900" dirty="0"/>
              <a:t>※</a:t>
            </a:r>
            <a:r>
              <a:rPr kumimoji="1" lang="ja-JP" altLang="en-US" sz="1900" dirty="0">
                <a:solidFill>
                  <a:srgbClr val="0070C0"/>
                </a:solidFill>
              </a:rPr>
              <a:t>研修については次ページからの取得ルート参照</a:t>
            </a:r>
          </a:p>
          <a:p>
            <a:endParaRPr kumimoji="1" lang="ja-JP" altLang="en-US" dirty="0"/>
          </a:p>
        </p:txBody>
      </p:sp>
      <p:sp>
        <p:nvSpPr>
          <p:cNvPr id="3" name="スライド番号プレースホルダー 2">
            <a:extLst>
              <a:ext uri="{FF2B5EF4-FFF2-40B4-BE49-F238E27FC236}">
                <a16:creationId xmlns:a16="http://schemas.microsoft.com/office/drawing/2014/main" id="{51CDA79E-479B-64F3-AA7E-55F71B037A78}"/>
              </a:ext>
            </a:extLst>
          </p:cNvPr>
          <p:cNvSpPr>
            <a:spLocks noGrp="1"/>
          </p:cNvSpPr>
          <p:nvPr>
            <p:ph type="sldNum" sz="quarter" idx="12"/>
          </p:nvPr>
        </p:nvSpPr>
        <p:spPr/>
        <p:txBody>
          <a:bodyPr/>
          <a:lstStyle/>
          <a:p>
            <a:fld id="{9F7840AD-EC56-4155-8520-5E298FED34DB}" type="slidenum">
              <a:rPr kumimoji="1" lang="ja-JP" altLang="en-US" smtClean="0"/>
              <a:t>6</a:t>
            </a:fld>
            <a:endParaRPr kumimoji="1" lang="ja-JP" altLang="en-US" dirty="0"/>
          </a:p>
        </p:txBody>
      </p:sp>
      <p:sp>
        <p:nvSpPr>
          <p:cNvPr id="4" name="タイトル 3">
            <a:extLst>
              <a:ext uri="{FF2B5EF4-FFF2-40B4-BE49-F238E27FC236}">
                <a16:creationId xmlns:a16="http://schemas.microsoft.com/office/drawing/2014/main" id="{9C0F60F9-5381-D72C-692D-523EA8FCCE3D}"/>
              </a:ext>
            </a:extLst>
          </p:cNvPr>
          <p:cNvSpPr>
            <a:spLocks noGrp="1"/>
          </p:cNvSpPr>
          <p:nvPr>
            <p:ph type="title"/>
          </p:nvPr>
        </p:nvSpPr>
        <p:spPr/>
        <p:txBody>
          <a:bodyPr/>
          <a:lstStyle/>
          <a:p>
            <a:r>
              <a:rPr kumimoji="1" lang="ja-JP" altLang="en-US" sz="4000" dirty="0"/>
              <a:t>認定社会福祉士の取得の要件</a:t>
            </a:r>
          </a:p>
        </p:txBody>
      </p:sp>
    </p:spTree>
    <p:extLst>
      <p:ext uri="{BB962C8B-B14F-4D97-AF65-F5344CB8AC3E}">
        <p14:creationId xmlns:p14="http://schemas.microsoft.com/office/powerpoint/2010/main" val="1733905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67683" y="1916832"/>
            <a:ext cx="8407893" cy="4407408"/>
          </a:xfrm>
        </p:spPr>
        <p:txBody>
          <a:bodyPr/>
          <a:lstStyle/>
          <a:p>
            <a:r>
              <a:rPr lang="ja-JP" altLang="en-US" sz="2400" dirty="0"/>
              <a:t>現在、認定社会福祉士認証・認定機構が示している認定社会福祉士の取得ルートは以下の７種類</a:t>
            </a:r>
            <a:endParaRPr lang="en-US" altLang="ja-JP" sz="2400" dirty="0"/>
          </a:p>
          <a:p>
            <a:endParaRPr lang="en-US" altLang="ja-JP" dirty="0"/>
          </a:p>
          <a:p>
            <a:pPr marL="45720" indent="0">
              <a:buNone/>
            </a:pPr>
            <a:r>
              <a:rPr lang="ja-JP" altLang="en-US" sz="2400" dirty="0"/>
              <a:t>・　認証研修</a:t>
            </a:r>
            <a:r>
              <a:rPr lang="en-US" altLang="ja-JP" sz="2400" dirty="0"/>
              <a:t>30</a:t>
            </a:r>
            <a:r>
              <a:rPr lang="ja-JP" altLang="en-US" sz="2400" dirty="0"/>
              <a:t>単位ルート</a:t>
            </a:r>
            <a:endParaRPr lang="en-US" altLang="ja-JP" sz="2400" dirty="0"/>
          </a:p>
          <a:p>
            <a:pPr marL="45720" indent="0">
              <a:buNone/>
            </a:pPr>
            <a:r>
              <a:rPr lang="ja-JP" altLang="en-US" sz="2400" dirty="0"/>
              <a:t>・　日本社会福祉士会経過措置移行ルート</a:t>
            </a:r>
            <a:endParaRPr lang="en-US" altLang="ja-JP" sz="2400" dirty="0"/>
          </a:p>
          <a:p>
            <a:pPr marL="45720" indent="0">
              <a:buNone/>
            </a:pPr>
            <a:r>
              <a:rPr kumimoji="1" lang="ja-JP" altLang="en-US" sz="2400" dirty="0"/>
              <a:t>・　日本社会福祉士会生涯研修ルート</a:t>
            </a:r>
            <a:endParaRPr kumimoji="1" lang="en-US" altLang="ja-JP" sz="2400" dirty="0"/>
          </a:p>
          <a:p>
            <a:pPr marL="45720" indent="0">
              <a:buNone/>
            </a:pPr>
            <a:r>
              <a:rPr lang="ja-JP" altLang="en-US" sz="2400" dirty="0"/>
              <a:t>・　日本医療ソーシャルワーカー協会研修ルート</a:t>
            </a:r>
            <a:endParaRPr lang="en-US" altLang="ja-JP" sz="2400" dirty="0"/>
          </a:p>
          <a:p>
            <a:pPr marL="45720" indent="0">
              <a:buNone/>
            </a:pPr>
            <a:r>
              <a:rPr kumimoji="1" lang="ja-JP" altLang="en-US" sz="2400" dirty="0"/>
              <a:t>・　スーパーバイザー登録者ルート</a:t>
            </a:r>
            <a:endParaRPr kumimoji="1" lang="en-US" altLang="ja-JP" sz="2400" dirty="0"/>
          </a:p>
          <a:p>
            <a:pPr marL="45720" indent="0">
              <a:buNone/>
            </a:pPr>
            <a:r>
              <a:rPr lang="ja-JP" altLang="en-US" sz="2400" dirty="0"/>
              <a:t>・　ベテランルート</a:t>
            </a:r>
            <a:endParaRPr lang="en-US" altLang="ja-JP" sz="2400" dirty="0">
              <a:latin typeface="HG創英角ｺﾞｼｯｸUB" panose="020B0909000000000000" pitchFamily="49" charset="-128"/>
              <a:ea typeface="HG創英角ｺﾞｼｯｸUB" panose="020B0909000000000000" pitchFamily="49" charset="-128"/>
            </a:endParaRPr>
          </a:p>
          <a:p>
            <a:pPr marL="45720" indent="0">
              <a:buNone/>
            </a:pPr>
            <a:r>
              <a:rPr lang="ja-JP" altLang="en-US" sz="2400" dirty="0"/>
              <a:t>・　大学院（教育基幹）ルート</a:t>
            </a:r>
            <a:endParaRPr lang="en-US" altLang="ja-JP" sz="2400" dirty="0"/>
          </a:p>
        </p:txBody>
      </p:sp>
      <p:sp>
        <p:nvSpPr>
          <p:cNvPr id="3" name="タイトル 2"/>
          <p:cNvSpPr>
            <a:spLocks noGrp="1"/>
          </p:cNvSpPr>
          <p:nvPr>
            <p:ph type="title"/>
          </p:nvPr>
        </p:nvSpPr>
        <p:spPr/>
        <p:txBody>
          <a:bodyPr/>
          <a:lstStyle/>
          <a:p>
            <a:r>
              <a:rPr kumimoji="1" lang="ja-JP" altLang="en-US" sz="4000" dirty="0"/>
              <a:t>認定社会福祉士の取得ルート</a:t>
            </a:r>
            <a:br>
              <a:rPr kumimoji="1" lang="en-US" altLang="ja-JP" sz="4000" dirty="0"/>
            </a:br>
            <a:r>
              <a:rPr kumimoji="1" lang="ja-JP" altLang="en-US" sz="2800" dirty="0"/>
              <a:t>（研修受講）</a:t>
            </a:r>
          </a:p>
        </p:txBody>
      </p:sp>
    </p:spTree>
    <p:extLst>
      <p:ext uri="{BB962C8B-B14F-4D97-AF65-F5344CB8AC3E}">
        <p14:creationId xmlns:p14="http://schemas.microsoft.com/office/powerpoint/2010/main" val="2699610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ED05E5-5478-5E1D-932C-AEBC1B0FFF0C}"/>
              </a:ext>
            </a:extLst>
          </p:cNvPr>
          <p:cNvSpPr>
            <a:spLocks noGrp="1"/>
          </p:cNvSpPr>
          <p:nvPr>
            <p:ph type="sldNum" sz="quarter" idx="12"/>
          </p:nvPr>
        </p:nvSpPr>
        <p:spPr/>
        <p:txBody>
          <a:bodyPr/>
          <a:lstStyle/>
          <a:p>
            <a:fld id="{9F7840AD-EC56-4155-8520-5E298FED34DB}" type="slidenum">
              <a:rPr kumimoji="1" lang="ja-JP" altLang="en-US" smtClean="0"/>
              <a:t>8</a:t>
            </a:fld>
            <a:endParaRPr kumimoji="1" lang="ja-JP" altLang="en-US" dirty="0"/>
          </a:p>
        </p:txBody>
      </p:sp>
      <p:grpSp>
        <p:nvGrpSpPr>
          <p:cNvPr id="137" name="グループ化 136">
            <a:extLst>
              <a:ext uri="{FF2B5EF4-FFF2-40B4-BE49-F238E27FC236}">
                <a16:creationId xmlns:a16="http://schemas.microsoft.com/office/drawing/2014/main" id="{C958AE99-74D0-340A-2B20-48250F7D2134}"/>
              </a:ext>
            </a:extLst>
          </p:cNvPr>
          <p:cNvGrpSpPr/>
          <p:nvPr/>
        </p:nvGrpSpPr>
        <p:grpSpPr>
          <a:xfrm>
            <a:off x="278308" y="1159242"/>
            <a:ext cx="8614172" cy="4374679"/>
            <a:chOff x="0" y="0"/>
            <a:chExt cx="9827082" cy="4861157"/>
          </a:xfrm>
        </p:grpSpPr>
        <p:grpSp>
          <p:nvGrpSpPr>
            <p:cNvPr id="138" name="グループ化 137">
              <a:extLst>
                <a:ext uri="{FF2B5EF4-FFF2-40B4-BE49-F238E27FC236}">
                  <a16:creationId xmlns:a16="http://schemas.microsoft.com/office/drawing/2014/main" id="{4B987FB2-322E-C210-ECBD-0FB5686865A2}"/>
                </a:ext>
              </a:extLst>
            </p:cNvPr>
            <p:cNvGrpSpPr/>
            <p:nvPr/>
          </p:nvGrpSpPr>
          <p:grpSpPr>
            <a:xfrm>
              <a:off x="40134" y="0"/>
              <a:ext cx="1367789" cy="4859655"/>
              <a:chOff x="-48911" y="41568"/>
              <a:chExt cx="1508837" cy="4860201"/>
            </a:xfrm>
          </p:grpSpPr>
          <p:sp>
            <p:nvSpPr>
              <p:cNvPr id="160" name="上矢印 162">
                <a:extLst>
                  <a:ext uri="{FF2B5EF4-FFF2-40B4-BE49-F238E27FC236}">
                    <a16:creationId xmlns:a16="http://schemas.microsoft.com/office/drawing/2014/main" id="{D8E5D296-CFB2-621E-06AA-8D6D9B75B550}"/>
                  </a:ext>
                </a:extLst>
              </p:cNvPr>
              <p:cNvSpPr/>
              <p:nvPr/>
            </p:nvSpPr>
            <p:spPr>
              <a:xfrm>
                <a:off x="605907" y="41568"/>
                <a:ext cx="113199" cy="4860201"/>
              </a:xfrm>
              <a:prstGeom prst="upArrow">
                <a:avLst>
                  <a:gd name="adj1" fmla="val 50000"/>
                  <a:gd name="adj2" fmla="val 61967"/>
                </a:avLst>
              </a:prstGeom>
              <a:solidFill>
                <a:sysClr val="windowText" lastClr="000000"/>
              </a:solidFill>
              <a:ln w="25400" cap="flat" cmpd="sng" algn="ctr">
                <a:solidFill>
                  <a:sysClr val="windowText" lastClr="000000">
                    <a:shade val="50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1" name="角丸四角形 165">
                <a:extLst>
                  <a:ext uri="{FF2B5EF4-FFF2-40B4-BE49-F238E27FC236}">
                    <a16:creationId xmlns:a16="http://schemas.microsoft.com/office/drawing/2014/main" id="{2C1C48EC-FCE9-5DFA-6E2E-4DBE894F6FA2}"/>
                  </a:ext>
                </a:extLst>
              </p:cNvPr>
              <p:cNvSpPr/>
              <p:nvPr/>
            </p:nvSpPr>
            <p:spPr>
              <a:xfrm>
                <a:off x="-48911" y="1285956"/>
                <a:ext cx="1508837" cy="1912620"/>
              </a:xfrm>
              <a:prstGeom prst="roundRect">
                <a:avLst>
                  <a:gd name="adj" fmla="val 8284"/>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zh-TW" sz="950" b="1" kern="100" dirty="0">
                    <a:effectLst/>
                    <a:latin typeface="Century" panose="02040604050505020304" pitchFamily="18" charset="0"/>
                    <a:ea typeface="ＭＳ ゴシック" panose="020B0609070205080204" pitchFamily="49" charset="-128"/>
                    <a:cs typeface="Times New Roman" panose="02020603050405020304" pitchFamily="18" charset="0"/>
                  </a:rPr>
                  <a:t>研修</a:t>
                </a: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30</a:t>
                </a:r>
                <a:r>
                  <a:rPr lang="zh-TW"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単位取得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zh-TW" sz="1000" kern="100" dirty="0">
                    <a:effectLst/>
                    <a:latin typeface="Century" panose="02040604050505020304" pitchFamily="18" charset="0"/>
                    <a:ea typeface="ＭＳ 明朝" panose="02020609040205080304" pitchFamily="17" charset="-128"/>
                    <a:cs typeface="Times New Roman" panose="02020603050405020304" pitchFamily="18" charset="0"/>
                  </a:rPr>
                  <a:t>＜内訳＞</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zh-TW" sz="1000" kern="100" dirty="0">
                    <a:effectLst/>
                    <a:latin typeface="Century" panose="02040604050505020304" pitchFamily="18" charset="0"/>
                    <a:ea typeface="ＭＳ 明朝" panose="02020609040205080304" pitchFamily="17" charset="-128"/>
                    <a:cs typeface="Times New Roman" panose="02020603050405020304" pitchFamily="18" charset="0"/>
                  </a:rPr>
                  <a:t>共通専門研修</a:t>
                </a:r>
                <a:endParaRPr lang="en-US" altLang="zh-TW"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zh-TW" sz="1000" kern="100" dirty="0">
                    <a:effectLst/>
                    <a:latin typeface="Century" panose="02040604050505020304" pitchFamily="18" charset="0"/>
                    <a:ea typeface="ＭＳ 明朝" panose="02020609040205080304" pitchFamily="17" charset="-128"/>
                    <a:cs typeface="Times New Roman" panose="02020603050405020304" pitchFamily="18" charset="0"/>
                  </a:rPr>
                  <a:t>単位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zh-TW" sz="1000" kern="100" dirty="0">
                    <a:effectLst/>
                    <a:latin typeface="Century" panose="02040604050505020304" pitchFamily="18" charset="0"/>
                    <a:ea typeface="ＭＳ 明朝" panose="02020609040205080304" pitchFamily="17" charset="-128"/>
                    <a:cs typeface="Times New Roman" panose="02020603050405020304" pitchFamily="18" charset="0"/>
                  </a:rPr>
                  <a:t>分野専門研修</a:t>
                </a:r>
                <a:endParaRPr lang="en-US" altLang="zh-TW"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zh-TW" sz="1000" kern="100" dirty="0">
                    <a:effectLst/>
                    <a:latin typeface="Century" panose="02040604050505020304" pitchFamily="18" charset="0"/>
                    <a:ea typeface="ＭＳ 明朝" panose="02020609040205080304" pitchFamily="17" charset="-128"/>
                    <a:cs typeface="Times New Roman" panose="02020603050405020304" pitchFamily="18" charset="0"/>
                  </a:rPr>
                  <a:t>単位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zh-TW" sz="1000" kern="100" dirty="0">
                    <a:effectLst/>
                    <a:latin typeface="Century" panose="02040604050505020304" pitchFamily="18" charset="0"/>
                    <a:ea typeface="ＭＳ 明朝" panose="02020609040205080304" pitchFamily="17" charset="-128"/>
                    <a:cs typeface="Times New Roman" panose="02020603050405020304" pitchFamily="18" charset="0"/>
                  </a:rPr>
                  <a:t>実績</a:t>
                </a:r>
                <a:r>
                  <a:rPr lang="zh-TW" sz="1000" kern="100" spc="-30" dirty="0">
                    <a:effectLst/>
                    <a:latin typeface="Century" panose="02040604050505020304" pitchFamily="18" charset="0"/>
                    <a:ea typeface="ＭＳ 明朝" panose="02020609040205080304" pitchFamily="17" charset="-128"/>
                    <a:cs typeface="Times New Roman" panose="02020603050405020304" pitchFamily="18" charset="0"/>
                  </a:rPr>
                  <a:t>（受）</a:t>
                </a:r>
                <a:endParaRPr lang="en-US" altLang="zh-TW" sz="1000" kern="100" spc="-3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zh-TW" sz="1000" kern="100" dirty="0">
                    <a:effectLst/>
                    <a:latin typeface="Century" panose="02040604050505020304" pitchFamily="18" charset="0"/>
                    <a:ea typeface="ＭＳ 明朝" panose="02020609040205080304" pitchFamily="17" charset="-128"/>
                    <a:cs typeface="Times New Roman" panose="02020603050405020304" pitchFamily="18" charset="0"/>
                  </a:rPr>
                  <a:t>単位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139" name="グループ化 138">
              <a:extLst>
                <a:ext uri="{FF2B5EF4-FFF2-40B4-BE49-F238E27FC236}">
                  <a16:creationId xmlns:a16="http://schemas.microsoft.com/office/drawing/2014/main" id="{663F90D5-7629-AB0B-8A69-6A1B6967A19F}"/>
                </a:ext>
              </a:extLst>
            </p:cNvPr>
            <p:cNvGrpSpPr/>
            <p:nvPr/>
          </p:nvGrpSpPr>
          <p:grpSpPr>
            <a:xfrm>
              <a:off x="1530233" y="0"/>
              <a:ext cx="8296849" cy="4861157"/>
              <a:chOff x="-60445" y="6927"/>
              <a:chExt cx="8297234" cy="4861386"/>
            </a:xfrm>
          </p:grpSpPr>
          <p:sp>
            <p:nvSpPr>
              <p:cNvPr id="141" name="上矢印 232">
                <a:extLst>
                  <a:ext uri="{FF2B5EF4-FFF2-40B4-BE49-F238E27FC236}">
                    <a16:creationId xmlns:a16="http://schemas.microsoft.com/office/drawing/2014/main" id="{C52D002A-6282-DF29-E80C-45E2DFFC5E1A}"/>
                  </a:ext>
                </a:extLst>
              </p:cNvPr>
              <p:cNvSpPr/>
              <p:nvPr/>
            </p:nvSpPr>
            <p:spPr>
              <a:xfrm>
                <a:off x="7466214" y="6928"/>
                <a:ext cx="107950" cy="4859655"/>
              </a:xfrm>
              <a:prstGeom prst="upArrow">
                <a:avLst>
                  <a:gd name="adj1" fmla="val 50000"/>
                  <a:gd name="adj2" fmla="val 61967"/>
                </a:avLst>
              </a:prstGeom>
              <a:solidFill>
                <a:sysClr val="windowText" lastClr="000000"/>
              </a:solidFill>
              <a:ln w="25400" cap="flat" cmpd="sng" algn="ctr">
                <a:solidFill>
                  <a:sysClr val="windowText" lastClr="000000">
                    <a:shade val="50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2" name="上矢印 317">
                <a:extLst>
                  <a:ext uri="{FF2B5EF4-FFF2-40B4-BE49-F238E27FC236}">
                    <a16:creationId xmlns:a16="http://schemas.microsoft.com/office/drawing/2014/main" id="{8C2612DC-F703-5B42-C945-698A4B744FA5}"/>
                  </a:ext>
                </a:extLst>
              </p:cNvPr>
              <p:cNvSpPr/>
              <p:nvPr/>
            </p:nvSpPr>
            <p:spPr>
              <a:xfrm>
                <a:off x="581891" y="6928"/>
                <a:ext cx="108000" cy="4860000"/>
              </a:xfrm>
              <a:prstGeom prst="upArrow">
                <a:avLst>
                  <a:gd name="adj1" fmla="val 50000"/>
                  <a:gd name="adj2" fmla="val 61967"/>
                </a:avLst>
              </a:prstGeom>
              <a:solidFill>
                <a:sysClr val="windowText" lastClr="000000"/>
              </a:solidFill>
              <a:ln w="25400" cap="flat" cmpd="sng" algn="ctr">
                <a:solidFill>
                  <a:sysClr val="windowText" lastClr="000000">
                    <a:shade val="50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3" name="上矢印 318">
                <a:extLst>
                  <a:ext uri="{FF2B5EF4-FFF2-40B4-BE49-F238E27FC236}">
                    <a16:creationId xmlns:a16="http://schemas.microsoft.com/office/drawing/2014/main" id="{B150DA0B-0325-8E60-5078-64129220723D}"/>
                  </a:ext>
                </a:extLst>
              </p:cNvPr>
              <p:cNvSpPr/>
              <p:nvPr/>
            </p:nvSpPr>
            <p:spPr>
              <a:xfrm>
                <a:off x="6087687" y="8313"/>
                <a:ext cx="108000" cy="4860000"/>
              </a:xfrm>
              <a:prstGeom prst="upArrow">
                <a:avLst>
                  <a:gd name="adj1" fmla="val 50000"/>
                  <a:gd name="adj2" fmla="val 61967"/>
                </a:avLst>
              </a:prstGeom>
              <a:solidFill>
                <a:sysClr val="windowText" lastClr="000000"/>
              </a:solidFill>
              <a:ln w="25400" cap="flat" cmpd="sng" algn="ctr">
                <a:solidFill>
                  <a:sysClr val="windowText" lastClr="000000">
                    <a:shade val="50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4" name="上矢印 319">
                <a:extLst>
                  <a:ext uri="{FF2B5EF4-FFF2-40B4-BE49-F238E27FC236}">
                    <a16:creationId xmlns:a16="http://schemas.microsoft.com/office/drawing/2014/main" id="{BEA4F97C-1E67-8510-7930-D08FC1AB3186}"/>
                  </a:ext>
                </a:extLst>
              </p:cNvPr>
              <p:cNvSpPr/>
              <p:nvPr/>
            </p:nvSpPr>
            <p:spPr>
              <a:xfrm>
                <a:off x="3330633" y="6928"/>
                <a:ext cx="108000" cy="4860000"/>
              </a:xfrm>
              <a:prstGeom prst="upArrow">
                <a:avLst>
                  <a:gd name="adj1" fmla="val 50000"/>
                  <a:gd name="adj2" fmla="val 61967"/>
                </a:avLst>
              </a:prstGeom>
              <a:solidFill>
                <a:sysClr val="windowText" lastClr="000000"/>
              </a:solidFill>
              <a:ln w="25400" cap="flat" cmpd="sng" algn="ctr">
                <a:solidFill>
                  <a:sysClr val="windowText" lastClr="000000">
                    <a:shade val="50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5" name="上矢印 96">
                <a:extLst>
                  <a:ext uri="{FF2B5EF4-FFF2-40B4-BE49-F238E27FC236}">
                    <a16:creationId xmlns:a16="http://schemas.microsoft.com/office/drawing/2014/main" id="{36C4490B-50BD-61DD-F17C-4BC32102D77F}"/>
                  </a:ext>
                </a:extLst>
              </p:cNvPr>
              <p:cNvSpPr/>
              <p:nvPr/>
            </p:nvSpPr>
            <p:spPr>
              <a:xfrm>
                <a:off x="4709159" y="6928"/>
                <a:ext cx="108000" cy="4860000"/>
              </a:xfrm>
              <a:prstGeom prst="upArrow">
                <a:avLst>
                  <a:gd name="adj1" fmla="val 50000"/>
                  <a:gd name="adj2" fmla="val 61967"/>
                </a:avLst>
              </a:prstGeom>
              <a:solidFill>
                <a:sysClr val="windowText" lastClr="000000"/>
              </a:solidFill>
              <a:ln w="25400" cap="flat" cmpd="sng" algn="ctr">
                <a:solidFill>
                  <a:sysClr val="windowText" lastClr="000000">
                    <a:shade val="50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6" name="上矢印 97">
                <a:extLst>
                  <a:ext uri="{FF2B5EF4-FFF2-40B4-BE49-F238E27FC236}">
                    <a16:creationId xmlns:a16="http://schemas.microsoft.com/office/drawing/2014/main" id="{02318479-0DCD-ECE4-B15B-DEBB857F1610}"/>
                  </a:ext>
                </a:extLst>
              </p:cNvPr>
              <p:cNvSpPr/>
              <p:nvPr/>
            </p:nvSpPr>
            <p:spPr>
              <a:xfrm>
                <a:off x="1952104" y="6927"/>
                <a:ext cx="108000" cy="4860000"/>
              </a:xfrm>
              <a:prstGeom prst="upArrow">
                <a:avLst>
                  <a:gd name="adj1" fmla="val 50000"/>
                  <a:gd name="adj2" fmla="val 61967"/>
                </a:avLst>
              </a:prstGeom>
              <a:solidFill>
                <a:sysClr val="windowText" lastClr="000000"/>
              </a:solidFill>
              <a:ln w="25400" cap="flat" cmpd="sng" algn="ctr">
                <a:solidFill>
                  <a:sysClr val="windowText" lastClr="000000">
                    <a:shade val="50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7" name="角丸四角形 98">
                <a:extLst>
                  <a:ext uri="{FF2B5EF4-FFF2-40B4-BE49-F238E27FC236}">
                    <a16:creationId xmlns:a16="http://schemas.microsoft.com/office/drawing/2014/main" id="{30B52705-A5C5-98DC-A2D2-019DF91E9BF8}"/>
                  </a:ext>
                </a:extLst>
              </p:cNvPr>
              <p:cNvSpPr/>
              <p:nvPr/>
            </p:nvSpPr>
            <p:spPr>
              <a:xfrm>
                <a:off x="1286657" y="1233055"/>
                <a:ext cx="1281724" cy="1930674"/>
              </a:xfrm>
              <a:prstGeom prst="roundRect">
                <a:avLst>
                  <a:gd name="adj" fmla="val 5821"/>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altLang="en-US" sz="950" kern="100" dirty="0">
                    <a:effectLst/>
                    <a:latin typeface="Century" panose="02040604050505020304" pitchFamily="18" charset="0"/>
                    <a:ea typeface="ＭＳ 明朝" panose="02020609040205080304" pitchFamily="17" charset="-128"/>
                    <a:cs typeface="Times New Roman" panose="02020603050405020304" pitchFamily="18" charset="0"/>
                  </a:rPr>
                  <a:t>実績</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・分野専門研修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合計</a:t>
                </a:r>
                <a:r>
                  <a:rPr lang="en-US" sz="950" b="1" kern="100" dirty="0">
                    <a:effectLst/>
                    <a:latin typeface="Century" panose="02040604050505020304" pitchFamily="18" charset="0"/>
                    <a:ea typeface="ＭＳ ゴシック" panose="020B0609070205080204" pitchFamily="49" charset="-128"/>
                    <a:cs typeface="Times New Roman" panose="02020603050405020304" pitchFamily="18" charset="0"/>
                  </a:rPr>
                  <a:t>8</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単位取得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受</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単位</a:t>
                </a:r>
                <a:endParaRPr lang="en-US"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及び</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分野専門</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単位は</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必須</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8" name="角丸四角形 100">
                <a:extLst>
                  <a:ext uri="{FF2B5EF4-FFF2-40B4-BE49-F238E27FC236}">
                    <a16:creationId xmlns:a16="http://schemas.microsoft.com/office/drawing/2014/main" id="{129CF27A-7D79-FEC8-2B76-DCDF2A2BD094}"/>
                  </a:ext>
                </a:extLst>
              </p:cNvPr>
              <p:cNvSpPr/>
              <p:nvPr/>
            </p:nvSpPr>
            <p:spPr>
              <a:xfrm>
                <a:off x="4129917" y="3304310"/>
                <a:ext cx="1266484" cy="1152000"/>
              </a:xfrm>
              <a:prstGeom prst="roundRect">
                <a:avLst>
                  <a:gd name="adj" fmla="val 9858"/>
                </a:avLst>
              </a:prstGeom>
              <a:solidFill>
                <a:sysClr val="window" lastClr="FFFFFF"/>
              </a:solidFill>
              <a:ln w="6350" cap="flat" cmpd="sng" algn="ctr">
                <a:solidFill>
                  <a:sysClr val="windowText" lastClr="000000"/>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algn="ct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ｽｰﾊﾟｰﾊﾞｲｻﾞｰ登録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241300" algn="l"/>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号</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実務経験</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年以上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ｽｰﾊﾟｰﾋﾞｼﾞｮﾝ研修修了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10</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単位相当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9" name="角丸四角形 101">
                <a:extLst>
                  <a:ext uri="{FF2B5EF4-FFF2-40B4-BE49-F238E27FC236}">
                    <a16:creationId xmlns:a16="http://schemas.microsoft.com/office/drawing/2014/main" id="{72869A01-C103-1254-91F1-CCCED2FD8BEF}"/>
                  </a:ext>
                </a:extLst>
              </p:cNvPr>
              <p:cNvSpPr/>
              <p:nvPr/>
            </p:nvSpPr>
            <p:spPr>
              <a:xfrm>
                <a:off x="1336119" y="3311237"/>
                <a:ext cx="1224000" cy="1152000"/>
              </a:xfrm>
              <a:prstGeom prst="roundRect">
                <a:avLst>
                  <a:gd name="adj" fmla="val 8284"/>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生涯研修制度</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基礎課程修了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共通専門研修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10</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単位取得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0" name="角丸四角形 119">
                <a:extLst>
                  <a:ext uri="{FF2B5EF4-FFF2-40B4-BE49-F238E27FC236}">
                    <a16:creationId xmlns:a16="http://schemas.microsoft.com/office/drawing/2014/main" id="{814A1E7D-9340-B0D3-B5C5-2AAAA2C93FE8}"/>
                  </a:ext>
                </a:extLst>
              </p:cNvPr>
              <p:cNvSpPr/>
              <p:nvPr/>
            </p:nvSpPr>
            <p:spPr>
              <a:xfrm>
                <a:off x="2650532" y="1219729"/>
                <a:ext cx="1360934" cy="1944000"/>
              </a:xfrm>
              <a:prstGeom prst="roundRect">
                <a:avLst>
                  <a:gd name="adj" fmla="val 6599"/>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実績</a:t>
                </a:r>
                <a:r>
                  <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（受）</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実績</a:t>
                </a:r>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する</a:t>
                </a:r>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合計</a:t>
                </a:r>
                <a:r>
                  <a:rPr lang="en-US" sz="950" b="1" kern="100" dirty="0">
                    <a:effectLst/>
                    <a:latin typeface="Century" panose="02040604050505020304" pitchFamily="18" charset="0"/>
                    <a:ea typeface="ＭＳ ゴシック" panose="020B0609070205080204" pitchFamily="49" charset="-128"/>
                    <a:cs typeface="Times New Roman" panose="02020603050405020304" pitchFamily="18" charset="0"/>
                  </a:rPr>
                  <a:t>6</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単位取得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1" name="角丸四角形 123">
                <a:extLst>
                  <a:ext uri="{FF2B5EF4-FFF2-40B4-BE49-F238E27FC236}">
                    <a16:creationId xmlns:a16="http://schemas.microsoft.com/office/drawing/2014/main" id="{4419BCF5-E04C-4B09-53CD-B14531C9039E}"/>
                  </a:ext>
                </a:extLst>
              </p:cNvPr>
              <p:cNvSpPr/>
              <p:nvPr/>
            </p:nvSpPr>
            <p:spPr>
              <a:xfrm>
                <a:off x="5525812" y="1248899"/>
                <a:ext cx="1324205" cy="1944000"/>
              </a:xfrm>
              <a:prstGeom prst="roundRect">
                <a:avLst>
                  <a:gd name="adj" fmla="val 7457"/>
                </a:avLst>
              </a:prstGeom>
              <a:solidFill>
                <a:sysClr val="window" lastClr="FFFFFF"/>
              </a:solidFill>
              <a:ln w="6350" cap="flat" cmpd="sng" algn="ctr">
                <a:solidFill>
                  <a:sysClr val="windowText" lastClr="000000"/>
                </a:solidFill>
                <a:prstDash val="solid"/>
              </a:ln>
              <a:effectLst/>
            </p:spPr>
            <p:txBody>
              <a:bodyPr rot="0" spcFirstLastPara="0" vert="horz" wrap="square" lIns="72000" tIns="45720" rIns="72000" bIns="45720" numCol="1" spcCol="0" rtlCol="0" fromWordArt="0" anchor="ctr" anchorCtr="0" forceAA="0" compatLnSpc="1">
                <a:prstTxWarp prst="textNoShape">
                  <a:avLst/>
                </a:prstTxWarp>
                <a:noAutofit/>
              </a:bodyPr>
              <a:lstStyle/>
              <a:p>
                <a:pPr indent="36195" algn="l"/>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実績（受）</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6195" algn="l"/>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実績</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する</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6195" algn="l"/>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・共通専門研修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6195" algn="l"/>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・分野専門研修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6195" algn="l"/>
                <a:r>
                  <a:rPr lang="ja-JP" sz="900" kern="10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・読替</a:t>
                </a:r>
                <a:r>
                  <a:rPr lang="ja-JP" sz="700" kern="10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（上限</a:t>
                </a:r>
                <a:r>
                  <a:rPr lang="en-US" sz="700" kern="10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4</a:t>
                </a:r>
                <a:r>
                  <a:rPr lang="ja-JP" sz="700" kern="10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単位）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00" b="1" kern="100" spc="-20" dirty="0">
                    <a:effectLst/>
                    <a:latin typeface="Century" panose="02040604050505020304" pitchFamily="18" charset="0"/>
                    <a:ea typeface="ＭＳ ゴシック" panose="020B0609070205080204" pitchFamily="49" charset="-128"/>
                    <a:cs typeface="Times New Roman" panose="02020603050405020304" pitchFamily="18" charset="0"/>
                  </a:rPr>
                  <a:t>合計</a:t>
                </a:r>
                <a:r>
                  <a:rPr lang="en-US" sz="900" b="1" kern="100" spc="-20" dirty="0">
                    <a:effectLst/>
                    <a:latin typeface="Century" panose="02040604050505020304" pitchFamily="18" charset="0"/>
                    <a:ea typeface="ＭＳ ゴシック" panose="020B0609070205080204" pitchFamily="49" charset="-128"/>
                    <a:cs typeface="Times New Roman" panose="02020603050405020304" pitchFamily="18" charset="0"/>
                  </a:rPr>
                  <a:t>8</a:t>
                </a:r>
                <a:r>
                  <a:rPr lang="ja-JP" sz="900" b="1" kern="100" spc="-20" dirty="0">
                    <a:effectLst/>
                    <a:latin typeface="Century" panose="02040604050505020304" pitchFamily="18" charset="0"/>
                    <a:ea typeface="ＭＳ ゴシック" panose="020B0609070205080204" pitchFamily="49" charset="-128"/>
                    <a:cs typeface="Times New Roman" panose="02020603050405020304" pitchFamily="18" charset="0"/>
                  </a:rPr>
                  <a:t>単位取得</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600"/>
                  </a:lnSpc>
                </a:pPr>
                <a:r>
                  <a:rPr lang="en-US" sz="800" b="1" kern="100" spc="-2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800" kern="100" spc="-3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800" kern="100" spc="-30" dirty="0">
                    <a:effectLst/>
                    <a:latin typeface="Century" panose="02040604050505020304" pitchFamily="18" charset="0"/>
                    <a:ea typeface="ＭＳ 明朝" panose="02020609040205080304" pitchFamily="17" charset="-128"/>
                    <a:cs typeface="Times New Roman" panose="02020603050405020304" pitchFamily="18" charset="0"/>
                  </a:rPr>
                  <a:t>受</a:t>
                </a:r>
                <a:r>
                  <a:rPr lang="en-US" sz="800" kern="100" spc="-3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800" kern="100" spc="-30" dirty="0">
                    <a:effectLst/>
                    <a:latin typeface="Century" panose="02040604050505020304" pitchFamily="18" charset="0"/>
                    <a:ea typeface="ＭＳ 明朝" panose="02020609040205080304" pitchFamily="17" charset="-128"/>
                    <a:cs typeface="Times New Roman" panose="02020603050405020304" pitchFamily="18" charset="0"/>
                  </a:rPr>
                  <a:t>単位は必須</a:t>
                </a:r>
                <a:r>
                  <a:rPr lang="en-US" sz="800" kern="100" spc="-3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100"/>
                  </a:lnSpc>
                </a:pPr>
                <a:r>
                  <a:rPr lang="ja-JP" sz="800" kern="100" spc="-3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※ただし、</a:t>
                </a:r>
                <a:r>
                  <a:rPr lang="en-US" sz="800" kern="100" spc="-30" dirty="0" err="1">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SVor</a:t>
                </a:r>
                <a:r>
                  <a:rPr lang="ja-JP" sz="800" kern="100" spc="-3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は</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100"/>
                  </a:lnSpc>
                </a:pPr>
                <a:r>
                  <a:rPr lang="ja-JP" sz="800" kern="100" spc="-3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登録をもって</a:t>
                </a:r>
                <a:r>
                  <a:rPr lang="en-US" sz="800" kern="100" spc="-3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SV(</a:t>
                </a:r>
                <a:r>
                  <a:rPr lang="ja-JP" sz="800" kern="100" spc="-3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受</a:t>
                </a:r>
                <a:r>
                  <a:rPr lang="en-US" sz="800" kern="100" spc="-3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100"/>
                  </a:lnSpc>
                </a:pPr>
                <a:r>
                  <a:rPr lang="en-US" sz="800" kern="100" spc="-3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2</a:t>
                </a:r>
                <a:r>
                  <a:rPr lang="ja-JP" sz="800" kern="100" spc="-30" dirty="0">
                    <a:solidFill>
                      <a:srgbClr val="0D0D0D"/>
                    </a:solidFill>
                    <a:effectLst/>
                    <a:latin typeface="Century" panose="02040604050505020304" pitchFamily="18" charset="0"/>
                    <a:ea typeface="ＭＳ 明朝" panose="02020609040205080304" pitchFamily="17" charset="-128"/>
                    <a:cs typeface="Times New Roman" panose="02020603050405020304" pitchFamily="18" charset="0"/>
                  </a:rPr>
                  <a:t>単位を付与</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300"/>
                  </a:lnSpc>
                </a:pPr>
                <a:r>
                  <a:rPr lang="en-US" sz="950" b="1" u="none" strike="noStrike" kern="100" spc="-3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2" name="角丸四角形 126">
                <a:extLst>
                  <a:ext uri="{FF2B5EF4-FFF2-40B4-BE49-F238E27FC236}">
                    <a16:creationId xmlns:a16="http://schemas.microsoft.com/office/drawing/2014/main" id="{432CAEF0-C252-A2A5-B897-6335D7F4A867}"/>
                  </a:ext>
                </a:extLst>
              </p:cNvPr>
              <p:cNvSpPr/>
              <p:nvPr/>
            </p:nvSpPr>
            <p:spPr>
              <a:xfrm>
                <a:off x="4108588" y="1225362"/>
                <a:ext cx="1324206" cy="1944000"/>
              </a:xfrm>
              <a:prstGeom prst="roundRect">
                <a:avLst>
                  <a:gd name="adj" fmla="val 4995"/>
                </a:avLst>
              </a:prstGeom>
              <a:solidFill>
                <a:sysClr val="window" lastClr="FFFFFF"/>
              </a:solidFill>
              <a:ln w="6350" cap="flat" cmpd="sng" algn="ctr">
                <a:solidFill>
                  <a:sysClr val="windowText" lastClr="000000"/>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indent="85725"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実績（受）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85725"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実績</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する</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85725"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・共通専門研修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85725"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・分野専門研修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合計</a:t>
                </a:r>
                <a:r>
                  <a:rPr lang="en-US" sz="950" b="1" kern="100" dirty="0">
                    <a:effectLst/>
                    <a:latin typeface="Century" panose="02040604050505020304" pitchFamily="18" charset="0"/>
                    <a:ea typeface="ＭＳ ゴシック" panose="020B0609070205080204" pitchFamily="49" charset="-128"/>
                    <a:cs typeface="Times New Roman" panose="02020603050405020304" pitchFamily="18" charset="0"/>
                  </a:rPr>
                  <a:t>8</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単位取得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700" b="1"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共通専門</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単位及び</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分野専門</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単位は</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必須</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3" name="角丸四角形 103">
                <a:extLst>
                  <a:ext uri="{FF2B5EF4-FFF2-40B4-BE49-F238E27FC236}">
                    <a16:creationId xmlns:a16="http://schemas.microsoft.com/office/drawing/2014/main" id="{E2920E23-EBA0-3265-10CE-87ECE465418F}"/>
                  </a:ext>
                </a:extLst>
              </p:cNvPr>
              <p:cNvSpPr/>
              <p:nvPr/>
            </p:nvSpPr>
            <p:spPr>
              <a:xfrm>
                <a:off x="2650532" y="3311237"/>
                <a:ext cx="1325984" cy="1152000"/>
              </a:xfrm>
              <a:prstGeom prst="roundRect">
                <a:avLst>
                  <a:gd name="adj" fmla="val 8284"/>
                </a:avLst>
              </a:prstGeom>
              <a:solidFill>
                <a:sysClr val="window" lastClr="FFFFFF"/>
              </a:solidFill>
              <a:ln w="6350" cap="flat" cmpd="sng" algn="ctr">
                <a:solidFill>
                  <a:sysClr val="windowText" lastClr="000000"/>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algn="ctr">
                  <a:spcAft>
                    <a:spcPts val="0"/>
                  </a:spcAft>
                </a:pP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認定医療</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ｿｰｼｬﾙﾜｰｶｰ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協会認定研修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180</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ポイント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89535"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12</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単位相当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4" name="角丸四角形 125">
                <a:extLst>
                  <a:ext uri="{FF2B5EF4-FFF2-40B4-BE49-F238E27FC236}">
                    <a16:creationId xmlns:a16="http://schemas.microsoft.com/office/drawing/2014/main" id="{2CB0F84B-C8EC-0C7E-6CF0-FF681556D4E8}"/>
                  </a:ext>
                </a:extLst>
              </p:cNvPr>
              <p:cNvSpPr/>
              <p:nvPr/>
            </p:nvSpPr>
            <p:spPr>
              <a:xfrm>
                <a:off x="5527964" y="3311237"/>
                <a:ext cx="1266484" cy="1152000"/>
              </a:xfrm>
              <a:prstGeom prst="roundRect">
                <a:avLst>
                  <a:gd name="adj" fmla="val 8284"/>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チームリーダー的な職務経験</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年以上及び相談援助実務経験</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年以上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10</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単位相当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5" name="角丸四角形 127">
                <a:extLst>
                  <a:ext uri="{FF2B5EF4-FFF2-40B4-BE49-F238E27FC236}">
                    <a16:creationId xmlns:a16="http://schemas.microsoft.com/office/drawing/2014/main" id="{1E5AA0A7-4139-6079-DFF0-198D655CC96D}"/>
                  </a:ext>
                </a:extLst>
              </p:cNvPr>
              <p:cNvSpPr/>
              <p:nvPr/>
            </p:nvSpPr>
            <p:spPr>
              <a:xfrm>
                <a:off x="9186" y="3311237"/>
                <a:ext cx="1244782" cy="1152000"/>
              </a:xfrm>
              <a:prstGeom prst="roundRect">
                <a:avLst>
                  <a:gd name="adj" fmla="val 8284"/>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2017</a:t>
                </a: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年度特別研修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zh-TW" sz="950" kern="100" dirty="0">
                    <a:effectLst/>
                    <a:latin typeface="Century" panose="02040604050505020304" pitchFamily="18" charset="0"/>
                    <a:ea typeface="ＭＳ 明朝" panose="02020609040205080304" pitchFamily="17" charset="-128"/>
                    <a:cs typeface="Times New Roman" panose="02020603050405020304" pitchFamily="18" charset="0"/>
                  </a:rPr>
                  <a:t>受講対象者</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12</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単位相当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6" name="角丸四角形 99">
                <a:extLst>
                  <a:ext uri="{FF2B5EF4-FFF2-40B4-BE49-F238E27FC236}">
                    <a16:creationId xmlns:a16="http://schemas.microsoft.com/office/drawing/2014/main" id="{7958AADA-2FB5-36C5-6EE8-559209614162}"/>
                  </a:ext>
                </a:extLst>
              </p:cNvPr>
              <p:cNvSpPr/>
              <p:nvPr/>
            </p:nvSpPr>
            <p:spPr>
              <a:xfrm>
                <a:off x="-60445" y="658090"/>
                <a:ext cx="8196445" cy="365493"/>
              </a:xfrm>
              <a:prstGeom prst="roundRect">
                <a:avLst/>
              </a:prstGeom>
              <a:solidFill>
                <a:sysClr val="window" lastClr="FFFFFF"/>
              </a:solidFill>
              <a:ln w="19050" cap="flat" cmpd="sng" algn="ctr">
                <a:solidFill>
                  <a:sysClr val="windowText" lastClr="000000"/>
                </a:solidFill>
                <a:prstDash val="solid"/>
              </a:ln>
              <a:effectLst/>
            </p:spPr>
            <p:txBody>
              <a:bodyPr rot="0" spcFirstLastPara="0" vert="horz" wrap="square" lIns="72000" tIns="72000" rIns="72000" bIns="0" numCol="1" spcCol="0" rtlCol="0" fromWordArt="0" anchor="ctr" anchorCtr="0" forceAA="0" compatLnSpc="1">
                <a:prstTxWarp prst="textNoShape">
                  <a:avLst/>
                </a:prstTxWarp>
                <a:noAutofit/>
              </a:bodyPr>
              <a:lstStyle/>
              <a:p>
                <a:pPr algn="ct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認定社会福祉士認定研修受講（認定研修受講前の研修履歴（その他科目を含む）と認定研修修了を合わせて研修</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30</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単位修了と評価）</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7" name="角丸四角形 160">
                <a:extLst>
                  <a:ext uri="{FF2B5EF4-FFF2-40B4-BE49-F238E27FC236}">
                    <a16:creationId xmlns:a16="http://schemas.microsoft.com/office/drawing/2014/main" id="{CDD1823C-4B41-3276-F13E-A5116E35C750}"/>
                  </a:ext>
                </a:extLst>
              </p:cNvPr>
              <p:cNvSpPr/>
              <p:nvPr/>
            </p:nvSpPr>
            <p:spPr>
              <a:xfrm>
                <a:off x="-35588" y="1233055"/>
                <a:ext cx="1244782" cy="1944000"/>
              </a:xfrm>
              <a:prstGeom prst="roundRect">
                <a:avLst>
                  <a:gd name="adj" fmla="val 5821"/>
                </a:avLst>
              </a:prstGeom>
              <a:solidFill>
                <a:sysClr val="window" lastClr="FFFFFF"/>
              </a:solidFill>
              <a:ln w="6350" cap="flat" cmpd="sng" algn="ctr">
                <a:solidFill>
                  <a:sysClr val="windowText" lastClr="000000"/>
                </a:solidFill>
                <a:prstDash val="solid"/>
              </a:ln>
              <a:effectLst/>
            </p:spPr>
            <p:txBody>
              <a:bodyPr rot="0" spcFirstLastPara="0" vert="horz" wrap="square" lIns="72000" tIns="45720" rIns="72000" bIns="45720" numCol="1" spcCol="0" rtlCol="0" fromWordArt="0" anchor="ctr" anchorCtr="0" forceAA="0" compatLnSpc="1">
                <a:prstTxWarp prst="textNoShape">
                  <a:avLst/>
                </a:prstTxWarp>
                <a:noAutofit/>
              </a:bodyPr>
              <a:lstStyle/>
              <a:p>
                <a:pPr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実績（受）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・共通専門研修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・分野専門研修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合計</a:t>
                </a:r>
                <a:r>
                  <a:rPr lang="en-US" sz="950" b="1" kern="100" dirty="0">
                    <a:effectLst/>
                    <a:latin typeface="Century" panose="02040604050505020304" pitchFamily="18" charset="0"/>
                    <a:ea typeface="ＭＳ ゴシック" panose="020B0609070205080204" pitchFamily="49" charset="-128"/>
                    <a:cs typeface="Times New Roman" panose="02020603050405020304" pitchFamily="18" charset="0"/>
                  </a:rPr>
                  <a:t>6</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単位取得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b="1"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kern="100" spc="-3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50" kern="100" spc="-30" dirty="0">
                    <a:effectLst/>
                    <a:latin typeface="Century" panose="02040604050505020304" pitchFamily="18" charset="0"/>
                    <a:ea typeface="ＭＳ 明朝" panose="02020609040205080304" pitchFamily="17" charset="-128"/>
                    <a:cs typeface="Times New Roman" panose="02020603050405020304" pitchFamily="18" charset="0"/>
                  </a:rPr>
                  <a:t>受</a:t>
                </a:r>
                <a:r>
                  <a:rPr lang="en-US" sz="950" kern="100" spc="-3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950" kern="100" spc="-30" dirty="0">
                    <a:effectLst/>
                    <a:latin typeface="Century" panose="02040604050505020304" pitchFamily="18" charset="0"/>
                    <a:ea typeface="ＭＳ 明朝" panose="02020609040205080304" pitchFamily="17" charset="-128"/>
                    <a:cs typeface="Times New Roman" panose="02020603050405020304" pitchFamily="18" charset="0"/>
                  </a:rPr>
                  <a:t>単位は必須</a:t>
                </a:r>
                <a:r>
                  <a:rPr lang="en-US" sz="950" kern="100" spc="-3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kern="100" spc="-3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kern="100" spc="-3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8" name="角丸四角形 233">
                <a:extLst>
                  <a:ext uri="{FF2B5EF4-FFF2-40B4-BE49-F238E27FC236}">
                    <a16:creationId xmlns:a16="http://schemas.microsoft.com/office/drawing/2014/main" id="{21C10D1A-DDE3-E4C7-F27A-CEC4AC0CCC4A}"/>
                  </a:ext>
                </a:extLst>
              </p:cNvPr>
              <p:cNvSpPr/>
              <p:nvPr/>
            </p:nvSpPr>
            <p:spPr>
              <a:xfrm>
                <a:off x="6958852" y="1233054"/>
                <a:ext cx="1277937" cy="1959845"/>
              </a:xfrm>
              <a:prstGeom prst="roundRect">
                <a:avLst>
                  <a:gd name="adj" fmla="val 10143"/>
                </a:avLst>
              </a:prstGeom>
              <a:solidFill>
                <a:sysClr val="window" lastClr="FFFFFF"/>
              </a:solidFill>
              <a:ln w="6350" cap="flat" cmpd="sng" algn="ctr">
                <a:solidFill>
                  <a:sysClr val="windowText" lastClr="000000"/>
                </a:solidFill>
                <a:prstDash val="solid"/>
              </a:ln>
              <a:effectLst/>
            </p:spPr>
            <p:txBody>
              <a:bodyPr rot="0" spcFirstLastPara="0" vert="horz" wrap="square" lIns="72000" tIns="45720" rIns="72000" bIns="45720" numCol="1" spcCol="0" rtlCol="0" fromWordArt="0" anchor="ctr" anchorCtr="0" forceAA="0" compatLnSpc="1">
                <a:prstTxWarp prst="textNoShape">
                  <a:avLst/>
                </a:prstTxWarp>
                <a:noAutofit/>
              </a:bodyPr>
              <a:lstStyle/>
              <a:p>
                <a:pPr indent="36195"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実（受）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6195"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実績</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する</a:t>
                </a:r>
                <a:r>
                  <a:rPr lang="en-US" sz="95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6195"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・共通専門研修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6195"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・分野専門研修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6195" algn="l"/>
                <a:r>
                  <a:rPr lang="ja-JP" sz="950" kern="100" dirty="0">
                    <a:effectLst/>
                    <a:latin typeface="Century" panose="02040604050505020304" pitchFamily="18" charset="0"/>
                    <a:ea typeface="ＭＳ 明朝" panose="02020609040205080304" pitchFamily="17" charset="-128"/>
                    <a:cs typeface="Times New Roman" panose="02020603050405020304" pitchFamily="18" charset="0"/>
                  </a:rPr>
                  <a:t>・その他科目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950" b="1" kern="100" spc="-20" dirty="0">
                    <a:effectLst/>
                    <a:latin typeface="Century" panose="02040604050505020304" pitchFamily="18" charset="0"/>
                    <a:ea typeface="ＭＳ ゴシック" panose="020B0609070205080204" pitchFamily="49" charset="-128"/>
                    <a:cs typeface="Times New Roman" panose="02020603050405020304" pitchFamily="18" charset="0"/>
                  </a:rPr>
                  <a:t>合計</a:t>
                </a:r>
                <a:r>
                  <a:rPr lang="en-US" sz="950" b="1" kern="100" spc="-20" dirty="0">
                    <a:effectLst/>
                    <a:latin typeface="Century" panose="02040604050505020304" pitchFamily="18" charset="0"/>
                    <a:ea typeface="ＭＳ ゴシック" panose="020B0609070205080204" pitchFamily="49" charset="-128"/>
                    <a:cs typeface="Times New Roman" panose="02020603050405020304" pitchFamily="18" charset="0"/>
                  </a:rPr>
                  <a:t>6</a:t>
                </a:r>
                <a:r>
                  <a:rPr lang="ja-JP" sz="950" b="1" kern="100" spc="-20" dirty="0">
                    <a:effectLst/>
                    <a:latin typeface="Century" panose="02040604050505020304" pitchFamily="18" charset="0"/>
                    <a:ea typeface="ＭＳ ゴシック" panose="020B0609070205080204" pitchFamily="49" charset="-128"/>
                    <a:cs typeface="Times New Roman" panose="02020603050405020304" pitchFamily="18" charset="0"/>
                  </a:rPr>
                  <a:t>単位取得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kern="100" spc="-2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950" kern="100" spc="-30" dirty="0">
                    <a:effectLst/>
                    <a:latin typeface="Century" panose="02040604050505020304" pitchFamily="18" charset="0"/>
                    <a:ea typeface="ＭＳ 明朝" panose="02020609040205080304" pitchFamily="17" charset="-128"/>
                    <a:cs typeface="Times New Roman" panose="02020603050405020304" pitchFamily="18" charset="0"/>
                  </a:rPr>
                  <a:t>(SV(</a:t>
                </a:r>
                <a:r>
                  <a:rPr lang="ja-JP" sz="950" kern="100" spc="-30" dirty="0">
                    <a:effectLst/>
                    <a:latin typeface="Century" panose="02040604050505020304" pitchFamily="18" charset="0"/>
                    <a:ea typeface="ＭＳ 明朝" panose="02020609040205080304" pitchFamily="17" charset="-128"/>
                    <a:cs typeface="Times New Roman" panose="02020603050405020304" pitchFamily="18" charset="0"/>
                  </a:rPr>
                  <a:t>受</a:t>
                </a:r>
                <a:r>
                  <a:rPr lang="en-US" sz="950" kern="100" spc="-3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950" kern="100" spc="-30" dirty="0">
                    <a:effectLst/>
                    <a:latin typeface="Century" panose="02040604050505020304" pitchFamily="18" charset="0"/>
                    <a:ea typeface="ＭＳ 明朝" panose="02020609040205080304" pitchFamily="17" charset="-128"/>
                    <a:cs typeface="Times New Roman" panose="02020603050405020304" pitchFamily="18" charset="0"/>
                  </a:rPr>
                  <a:t>単位は必須</a:t>
                </a:r>
                <a:r>
                  <a:rPr lang="en-US" sz="950" kern="100" spc="-3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950" kern="100" spc="-3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9" name="角丸四角形 248">
                <a:extLst>
                  <a:ext uri="{FF2B5EF4-FFF2-40B4-BE49-F238E27FC236}">
                    <a16:creationId xmlns:a16="http://schemas.microsoft.com/office/drawing/2014/main" id="{7E79A974-0021-D891-3E4F-E04030F5A6BD}"/>
                  </a:ext>
                </a:extLst>
              </p:cNvPr>
              <p:cNvSpPr/>
              <p:nvPr/>
            </p:nvSpPr>
            <p:spPr>
              <a:xfrm>
                <a:off x="6906492" y="3304310"/>
                <a:ext cx="1266484" cy="1151890"/>
              </a:xfrm>
              <a:prstGeom prst="roundRect">
                <a:avLst>
                  <a:gd name="adj" fmla="val 8284"/>
                </a:avLst>
              </a:prstGeom>
              <a:solidFill>
                <a:sysClr val="window" lastClr="FFFFFF"/>
              </a:solidFill>
              <a:ln w="6350" cap="flat" cmpd="sng" algn="ctr">
                <a:solidFill>
                  <a:sysClr val="windowText" lastClr="000000"/>
                </a:solidFill>
                <a:prstDash val="solid"/>
              </a:ln>
              <a:effectLst/>
            </p:spPr>
            <p:txBody>
              <a:bodyPr rot="0" spcFirstLastPara="0" vert="horz" wrap="square" lIns="72000" tIns="45720" rIns="72000" bIns="45720" numCol="1" spcCol="0" rtlCol="0" fromWordArt="0" anchor="ctr" anchorCtr="0" forceAA="0" compatLnSpc="1">
                <a:prstTxWarp prst="textNoShape">
                  <a:avLst/>
                </a:prstTxWarp>
                <a:noAutofit/>
              </a:bodyPr>
              <a:lstStyle/>
              <a:p>
                <a:pPr algn="just"/>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在籍している大学院で共通専門研修、分野専門研修、その他科目で</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12</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単位取得</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endPar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endParaRPr>
              </a:p>
              <a:p>
                <a:pPr algn="ctr"/>
                <a:r>
                  <a:rPr lang="en-US" sz="950" b="1" kern="100" dirty="0">
                    <a:effectLst/>
                    <a:latin typeface="ＭＳ ゴシック" panose="020B0609070205080204" pitchFamily="49" charset="-128"/>
                    <a:ea typeface="ＭＳ 明朝" panose="02020609040205080304" pitchFamily="17" charset="-128"/>
                    <a:cs typeface="Times New Roman" panose="02020603050405020304" pitchFamily="18" charset="0"/>
                  </a:rPr>
                  <a:t>12</a:t>
                </a:r>
                <a:r>
                  <a:rPr lang="ja-JP" sz="950" b="1" kern="100" dirty="0">
                    <a:effectLst/>
                    <a:latin typeface="Century" panose="02040604050505020304" pitchFamily="18" charset="0"/>
                    <a:ea typeface="ＭＳ ゴシック" panose="020B0609070205080204" pitchFamily="49" charset="-128"/>
                    <a:cs typeface="Times New Roman" panose="02020603050405020304" pitchFamily="18" charset="0"/>
                  </a:rPr>
                  <a:t>単位取得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140" name="角丸四角形 167">
              <a:extLst>
                <a:ext uri="{FF2B5EF4-FFF2-40B4-BE49-F238E27FC236}">
                  <a16:creationId xmlns:a16="http://schemas.microsoft.com/office/drawing/2014/main" id="{04E9DBA9-31DF-0AAD-AAE4-E87622B49C87}"/>
                </a:ext>
              </a:extLst>
            </p:cNvPr>
            <p:cNvSpPr/>
            <p:nvPr/>
          </p:nvSpPr>
          <p:spPr>
            <a:xfrm>
              <a:off x="0" y="161925"/>
              <a:ext cx="9720000" cy="365760"/>
            </a:xfrm>
            <a:prstGeom prst="roundRect">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認定社会福祉士認定申請・審査（実務経験</a:t>
              </a:r>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年以上、定められた実績を評価）</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162" name="角丸四角形 315">
            <a:extLst>
              <a:ext uri="{FF2B5EF4-FFF2-40B4-BE49-F238E27FC236}">
                <a16:creationId xmlns:a16="http://schemas.microsoft.com/office/drawing/2014/main" id="{4E53E992-98F9-CD1D-97E0-EBD06C9F71B2}"/>
              </a:ext>
            </a:extLst>
          </p:cNvPr>
          <p:cNvSpPr/>
          <p:nvPr/>
        </p:nvSpPr>
        <p:spPr>
          <a:xfrm>
            <a:off x="266171" y="741738"/>
            <a:ext cx="8514925" cy="365760"/>
          </a:xfrm>
          <a:prstGeom prst="roundRect">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認定社会福祉士登録</a:t>
            </a:r>
          </a:p>
        </p:txBody>
      </p:sp>
      <p:sp>
        <p:nvSpPr>
          <p:cNvPr id="163" name="テキスト ボックス 314">
            <a:extLst>
              <a:ext uri="{FF2B5EF4-FFF2-40B4-BE49-F238E27FC236}">
                <a16:creationId xmlns:a16="http://schemas.microsoft.com/office/drawing/2014/main" id="{7320CB57-E866-9D86-E751-7F7EC342828C}"/>
              </a:ext>
            </a:extLst>
          </p:cNvPr>
          <p:cNvSpPr txBox="1"/>
          <p:nvPr/>
        </p:nvSpPr>
        <p:spPr>
          <a:xfrm>
            <a:off x="5962051" y="269796"/>
            <a:ext cx="2855595" cy="387350"/>
          </a:xfrm>
          <a:prstGeom prst="rect">
            <a:avLst/>
          </a:prstGeom>
          <a:solidFill>
            <a:sysClr val="window" lastClr="FFFFFF"/>
          </a:solidFill>
          <a:ln w="6350">
            <a:solidFill>
              <a:prstClr val="black"/>
            </a:solidFill>
          </a:ln>
          <a:effectLst/>
        </p:spPr>
        <p:txBody>
          <a:bodyPr rot="0" spcFirstLastPara="0" vert="horz" wrap="square" lIns="72000" tIns="0" rIns="72000" bIns="0" numCol="1" spcCol="0" rtlCol="0" fromWordArt="0" anchor="t" anchorCtr="0" forceAA="0" compatLnSpc="1">
            <a:prstTxWarp prst="textNoShape">
              <a:avLst/>
            </a:prstTxWarp>
            <a:noAutofit/>
          </a:bodyPr>
          <a:lstStyle/>
          <a:p>
            <a:pPr algn="just"/>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共通専門研修、分野専門研修は機構が認証した研修で、大学や職能団体等が開催しています。</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5" name="テキスト ボックス 164">
            <a:extLst>
              <a:ext uri="{FF2B5EF4-FFF2-40B4-BE49-F238E27FC236}">
                <a16:creationId xmlns:a16="http://schemas.microsoft.com/office/drawing/2014/main" id="{9278E60D-97BE-6696-3DFF-E09284B564BA}"/>
              </a:ext>
            </a:extLst>
          </p:cNvPr>
          <p:cNvSpPr txBox="1"/>
          <p:nvPr/>
        </p:nvSpPr>
        <p:spPr>
          <a:xfrm>
            <a:off x="2094274" y="284785"/>
            <a:ext cx="4864100" cy="369332"/>
          </a:xfrm>
          <a:prstGeom prst="rect">
            <a:avLst/>
          </a:prstGeom>
          <a:noFill/>
        </p:spPr>
        <p:txBody>
          <a:bodyPr wrap="square">
            <a:spAutoFit/>
          </a:bodyPr>
          <a:lstStyle/>
          <a:p>
            <a:r>
              <a:rPr lang="en-US" altLang="ja-JP" sz="1800" kern="100" dirty="0">
                <a:effectLst/>
                <a:latin typeface="ＭＳ ゴシック" panose="020B0609070205080204" pitchFamily="49" charset="-128"/>
                <a:cs typeface="Times New Roman" panose="02020603050405020304" pitchFamily="18" charset="0"/>
              </a:rPr>
              <a:t>	</a:t>
            </a:r>
            <a:r>
              <a:rPr lang="ja-JP" altLang="ja-JP" sz="1800" kern="100" dirty="0">
                <a:effectLst/>
                <a:ea typeface="ＭＳ ゴシック" panose="020B0609070205080204" pitchFamily="49" charset="-128"/>
                <a:cs typeface="Times New Roman" panose="02020603050405020304" pitchFamily="18" charset="0"/>
              </a:rPr>
              <a:t>認定社会福祉士取得ルート</a:t>
            </a:r>
            <a:endParaRPr lang="ja-JP" altLang="en-US" dirty="0"/>
          </a:p>
        </p:txBody>
      </p:sp>
      <p:sp>
        <p:nvSpPr>
          <p:cNvPr id="166" name="角丸四角形 43">
            <a:extLst>
              <a:ext uri="{FF2B5EF4-FFF2-40B4-BE49-F238E27FC236}">
                <a16:creationId xmlns:a16="http://schemas.microsoft.com/office/drawing/2014/main" id="{D689426A-8166-7E8E-3B26-1D8292426AC9}"/>
              </a:ext>
            </a:extLst>
          </p:cNvPr>
          <p:cNvSpPr/>
          <p:nvPr/>
        </p:nvSpPr>
        <p:spPr>
          <a:xfrm>
            <a:off x="301350" y="5528880"/>
            <a:ext cx="8479745" cy="323850"/>
          </a:xfrm>
          <a:prstGeom prst="roundRect">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社会福祉士</a:t>
            </a:r>
          </a:p>
        </p:txBody>
      </p:sp>
      <p:sp>
        <p:nvSpPr>
          <p:cNvPr id="177" name="テキスト ボックス 266">
            <a:extLst>
              <a:ext uri="{FF2B5EF4-FFF2-40B4-BE49-F238E27FC236}">
                <a16:creationId xmlns:a16="http://schemas.microsoft.com/office/drawing/2014/main" id="{D1F95185-1F35-B7AF-E1AD-45ABB592A06D}"/>
              </a:ext>
            </a:extLst>
          </p:cNvPr>
          <p:cNvSpPr txBox="1"/>
          <p:nvPr/>
        </p:nvSpPr>
        <p:spPr>
          <a:xfrm>
            <a:off x="6614058" y="6364605"/>
            <a:ext cx="1697609" cy="274320"/>
          </a:xfrm>
          <a:prstGeom prst="rect">
            <a:avLst/>
          </a:prstGeom>
          <a:solidFill>
            <a:sysClr val="window" lastClr="FFFFFF"/>
          </a:solidFill>
          <a:ln w="6350">
            <a:solidFill>
              <a:prstClr val="black"/>
            </a:solidFill>
          </a:ln>
          <a:effectLst/>
        </p:spPr>
        <p:txBody>
          <a:bodyPr rot="0" spcFirstLastPara="0" vert="horz" wrap="square" lIns="72000" tIns="0" rIns="72000" bIns="0" numCol="1" spcCol="0" rtlCol="0" fromWordArt="0" anchor="t" anchorCtr="0" forceAA="0" compatLnSpc="1">
            <a:prstTxWarp prst="textNoShape">
              <a:avLst/>
            </a:prstTxWarp>
            <a:noAutofit/>
          </a:bodyPr>
          <a:lstStyle/>
          <a:p>
            <a:pPr algn="just"/>
            <a:r>
              <a:rPr lang="ja-JP" sz="800" kern="100" dirty="0">
                <a:effectLst/>
                <a:latin typeface="Century" panose="02040604050505020304" pitchFamily="18" charset="0"/>
                <a:ea typeface="ＭＳ 明朝" panose="02020609040205080304" pitchFamily="17" charset="-128"/>
                <a:cs typeface="Times New Roman" panose="02020603050405020304" pitchFamily="18" charset="0"/>
              </a:rPr>
              <a:t>※「その他科目」は共通専門研修、</a:t>
            </a:r>
            <a:endParaRPr lang="en-US"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800" kern="100" dirty="0">
                <a:effectLst/>
                <a:latin typeface="Century" panose="02040604050505020304" pitchFamily="18" charset="0"/>
                <a:ea typeface="ＭＳ 明朝" panose="02020609040205080304" pitchFamily="17" charset="-128"/>
                <a:cs typeface="Times New Roman" panose="02020603050405020304" pitchFamily="18" charset="0"/>
              </a:rPr>
              <a:t>分野専門研修へ一部振替が可能。</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4" name="図 3">
            <a:extLst>
              <a:ext uri="{FF2B5EF4-FFF2-40B4-BE49-F238E27FC236}">
                <a16:creationId xmlns:a16="http://schemas.microsoft.com/office/drawing/2014/main" id="{0752820B-E4BB-B3F0-C616-128056B0D2F8}"/>
              </a:ext>
            </a:extLst>
          </p:cNvPr>
          <p:cNvPicPr>
            <a:picLocks noChangeAspect="1"/>
          </p:cNvPicPr>
          <p:nvPr/>
        </p:nvPicPr>
        <p:blipFill rotWithShape="1">
          <a:blip r:embed="rId3"/>
          <a:srcRect b="56457"/>
          <a:stretch/>
        </p:blipFill>
        <p:spPr>
          <a:xfrm>
            <a:off x="263298" y="5908115"/>
            <a:ext cx="8773198" cy="365760"/>
          </a:xfrm>
          <a:prstGeom prst="rect">
            <a:avLst/>
          </a:prstGeom>
        </p:spPr>
      </p:pic>
    </p:spTree>
    <p:extLst>
      <p:ext uri="{BB962C8B-B14F-4D97-AF65-F5344CB8AC3E}">
        <p14:creationId xmlns:p14="http://schemas.microsoft.com/office/powerpoint/2010/main" val="1689493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15146" y="2005278"/>
            <a:ext cx="8712968" cy="4407408"/>
          </a:xfrm>
        </p:spPr>
        <p:txBody>
          <a:bodyPr>
            <a:normAutofit/>
          </a:bodyPr>
          <a:lstStyle/>
          <a:p>
            <a:r>
              <a:rPr kumimoji="1" lang="ja-JP" altLang="en-US" sz="2400" dirty="0"/>
              <a:t>基礎研修</a:t>
            </a:r>
            <a:r>
              <a:rPr kumimoji="1" lang="en-US" altLang="ja-JP" sz="2400" dirty="0"/>
              <a:t>Ⅰ</a:t>
            </a:r>
            <a:r>
              <a:rPr kumimoji="1" lang="ja-JP" altLang="en-US" sz="2400" dirty="0"/>
              <a:t>～</a:t>
            </a:r>
            <a:r>
              <a:rPr kumimoji="1" lang="en-US" altLang="ja-JP" sz="2400" dirty="0"/>
              <a:t>Ⅲ</a:t>
            </a:r>
            <a:r>
              <a:rPr kumimoji="1" lang="ja-JP" altLang="en-US" sz="2400" dirty="0"/>
              <a:t>を修了</a:t>
            </a:r>
            <a:endParaRPr kumimoji="1" lang="en-US" altLang="ja-JP" sz="2400" dirty="0"/>
          </a:p>
          <a:p>
            <a:endParaRPr lang="en-US" altLang="ja-JP" sz="2400" dirty="0"/>
          </a:p>
          <a:p>
            <a:r>
              <a:rPr kumimoji="1" lang="ja-JP" altLang="en-US" sz="2400" dirty="0"/>
              <a:t>スーパービジョン（受ける）　　　</a:t>
            </a:r>
            <a:r>
              <a:rPr kumimoji="1" lang="en-US" altLang="ja-JP" sz="2400" dirty="0"/>
              <a:t>4</a:t>
            </a:r>
            <a:r>
              <a:rPr kumimoji="1" lang="ja-JP" altLang="en-US" sz="2400" dirty="0"/>
              <a:t>単位</a:t>
            </a:r>
            <a:r>
              <a:rPr kumimoji="1" lang="en-US" altLang="ja-JP" sz="1600" dirty="0"/>
              <a:t>※</a:t>
            </a:r>
            <a:r>
              <a:rPr kumimoji="1" lang="ja-JP" altLang="en-US" sz="1600" dirty="0"/>
              <a:t>必須</a:t>
            </a:r>
            <a:endParaRPr kumimoji="1" lang="en-US" altLang="ja-JP" sz="1600" dirty="0"/>
          </a:p>
          <a:p>
            <a:r>
              <a:rPr kumimoji="1" lang="ja-JP" altLang="en-US" sz="2400" dirty="0"/>
              <a:t>成年後見人材育成研修　　　　　　</a:t>
            </a:r>
            <a:r>
              <a:rPr kumimoji="1" lang="en-US" altLang="ja-JP" sz="2400" dirty="0"/>
              <a:t>2</a:t>
            </a:r>
            <a:r>
              <a:rPr kumimoji="1" lang="ja-JP" altLang="en-US" sz="2400" dirty="0"/>
              <a:t>単位</a:t>
            </a:r>
            <a:endParaRPr kumimoji="1" lang="en-US" altLang="ja-JP" sz="2400" dirty="0"/>
          </a:p>
          <a:p>
            <a:r>
              <a:rPr kumimoji="1" lang="ja-JP" altLang="en-US" sz="2400" dirty="0"/>
              <a:t>リーガル・ソーシャルワーク研修　</a:t>
            </a:r>
            <a:r>
              <a:rPr kumimoji="1" lang="en-US" altLang="ja-JP" sz="2400" dirty="0"/>
              <a:t>1</a:t>
            </a:r>
            <a:r>
              <a:rPr kumimoji="1" lang="ja-JP" altLang="en-US" sz="2400" dirty="0"/>
              <a:t>単位　　</a:t>
            </a:r>
            <a:r>
              <a:rPr lang="ja-JP" altLang="en-US" sz="1800" dirty="0"/>
              <a:t>分野専門研修</a:t>
            </a:r>
            <a:endParaRPr kumimoji="1" lang="en-US" altLang="ja-JP" sz="1800" dirty="0"/>
          </a:p>
          <a:p>
            <a:r>
              <a:rPr kumimoji="1" lang="ja-JP" altLang="en-US" sz="2400" dirty="0"/>
              <a:t>災害支援活動者養成研修　　　　　</a:t>
            </a:r>
            <a:r>
              <a:rPr kumimoji="1" lang="en-US" altLang="ja-JP" sz="2400" dirty="0"/>
              <a:t>1</a:t>
            </a:r>
            <a:r>
              <a:rPr kumimoji="1" lang="ja-JP" altLang="en-US" sz="2400" dirty="0"/>
              <a:t>単位　　　</a:t>
            </a:r>
            <a:r>
              <a:rPr kumimoji="1" lang="en-US" altLang="ja-JP" sz="1800" dirty="0"/>
              <a:t>4</a:t>
            </a:r>
            <a:r>
              <a:rPr kumimoji="1" lang="ja-JP" altLang="en-US" sz="1800" dirty="0"/>
              <a:t>単位</a:t>
            </a:r>
            <a:endParaRPr kumimoji="1" lang="en-US" altLang="ja-JP" sz="1800" dirty="0"/>
          </a:p>
          <a:p>
            <a:pPr marL="45720" indent="0">
              <a:buNone/>
            </a:pPr>
            <a:r>
              <a:rPr lang="ja-JP" altLang="en-US" sz="2400" dirty="0"/>
              <a:t>　　　　　　　　　　　　　　　　　　　　　</a:t>
            </a:r>
            <a:r>
              <a:rPr lang="en-US" altLang="ja-JP" sz="1800" dirty="0"/>
              <a:t>※2</a:t>
            </a:r>
            <a:r>
              <a:rPr lang="ja-JP" altLang="en-US" sz="1800" dirty="0"/>
              <a:t>単位は必須</a:t>
            </a:r>
            <a:endParaRPr lang="en-US" altLang="ja-JP" sz="1800" dirty="0"/>
          </a:p>
          <a:p>
            <a:endParaRPr kumimoji="1" lang="en-US" altLang="ja-JP" sz="2400" dirty="0"/>
          </a:p>
          <a:p>
            <a:r>
              <a:rPr kumimoji="1" lang="ja-JP" altLang="en-US" sz="2400" dirty="0"/>
              <a:t>認定社会福祉士認定研修を受講</a:t>
            </a:r>
            <a:endParaRPr kumimoji="1" lang="en-US" altLang="ja-JP" sz="2400" dirty="0"/>
          </a:p>
        </p:txBody>
      </p:sp>
      <p:sp>
        <p:nvSpPr>
          <p:cNvPr id="3" name="タイトル 2"/>
          <p:cNvSpPr>
            <a:spLocks noGrp="1"/>
          </p:cNvSpPr>
          <p:nvPr>
            <p:ph type="title"/>
          </p:nvPr>
        </p:nvSpPr>
        <p:spPr/>
        <p:txBody>
          <a:bodyPr/>
          <a:lstStyle/>
          <a:p>
            <a:r>
              <a:rPr kumimoji="1" lang="ja-JP" altLang="en-US" sz="4000" dirty="0"/>
              <a:t>例１：日本社会福祉士会</a:t>
            </a:r>
            <a:br>
              <a:rPr kumimoji="1" lang="en-US" altLang="ja-JP" sz="4000" dirty="0"/>
            </a:br>
            <a:r>
              <a:rPr kumimoji="1" lang="ja-JP" altLang="en-US" sz="4000" dirty="0"/>
              <a:t>　　生涯研修ルート</a:t>
            </a:r>
          </a:p>
        </p:txBody>
      </p:sp>
      <p:sp>
        <p:nvSpPr>
          <p:cNvPr id="5" name="ストライプ矢印 4"/>
          <p:cNvSpPr/>
          <p:nvPr/>
        </p:nvSpPr>
        <p:spPr>
          <a:xfrm rot="5400000">
            <a:off x="2123728" y="4725144"/>
            <a:ext cx="360040" cy="50405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左中かっこ 5"/>
          <p:cNvSpPr/>
          <p:nvPr/>
        </p:nvSpPr>
        <p:spPr>
          <a:xfrm rot="10800000">
            <a:off x="6804248" y="3149083"/>
            <a:ext cx="360040" cy="115212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4067944" y="6228020"/>
            <a:ext cx="4680521" cy="369332"/>
          </a:xfrm>
          <a:prstGeom prst="rect">
            <a:avLst/>
          </a:prstGeom>
          <a:noFill/>
        </p:spPr>
        <p:txBody>
          <a:bodyPr wrap="square" rtlCol="0">
            <a:spAutoFit/>
          </a:bodyPr>
          <a:lstStyle/>
          <a:p>
            <a:r>
              <a:rPr kumimoji="1" lang="en-US" altLang="ja-JP" dirty="0">
                <a:solidFill>
                  <a:srgbClr val="C00000"/>
                </a:solidFill>
              </a:rPr>
              <a:t>※</a:t>
            </a:r>
            <a:r>
              <a:rPr kumimoji="1" lang="ja-JP" altLang="en-US" dirty="0">
                <a:solidFill>
                  <a:srgbClr val="C00000"/>
                </a:solidFill>
              </a:rPr>
              <a:t>認定社会福祉士（児童分野以外）の例</a:t>
            </a:r>
          </a:p>
        </p:txBody>
      </p:sp>
      <p:sp>
        <p:nvSpPr>
          <p:cNvPr id="9" name="加算 8"/>
          <p:cNvSpPr/>
          <p:nvPr/>
        </p:nvSpPr>
        <p:spPr>
          <a:xfrm>
            <a:off x="2051720" y="2420888"/>
            <a:ext cx="504056" cy="43204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0587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グリッド">
  <a:themeElements>
    <a:clrScheme name="グリッド">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グリッド">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グリッド">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2186</TotalTime>
  <Words>2212</Words>
  <Application>Microsoft Office PowerPoint</Application>
  <PresentationFormat>画面に合わせる (4:3)</PresentationFormat>
  <Paragraphs>241</Paragraphs>
  <Slides>16</Slides>
  <Notes>4</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16</vt:i4>
      </vt:variant>
    </vt:vector>
  </HeadingPairs>
  <TitlesOfParts>
    <vt:vector size="27" baseType="lpstr">
      <vt:lpstr>HGS創英角ﾎﾟｯﾌﾟ体</vt:lpstr>
      <vt:lpstr>HG正楷書体-PRO</vt:lpstr>
      <vt:lpstr>HG創英角ｺﾞｼｯｸUB</vt:lpstr>
      <vt:lpstr>ＭＳ ゴシック</vt:lpstr>
      <vt:lpstr>ＭＳ 明朝</vt:lpstr>
      <vt:lpstr>游ゴシック</vt:lpstr>
      <vt:lpstr>Century</vt:lpstr>
      <vt:lpstr>Franklin Gothic Medium</vt:lpstr>
      <vt:lpstr>Wingdings</vt:lpstr>
      <vt:lpstr>Wingdings 2</vt:lpstr>
      <vt:lpstr>グリッド</vt:lpstr>
      <vt:lpstr>取得の すゝめ</vt:lpstr>
      <vt:lpstr>もくじ</vt:lpstr>
      <vt:lpstr>認定社会福祉士を取得すること</vt:lpstr>
      <vt:lpstr>認定社会福祉士を取得すること</vt:lpstr>
      <vt:lpstr>認定社会福祉士を取得すること</vt:lpstr>
      <vt:lpstr>認定社会福祉士の取得の要件</vt:lpstr>
      <vt:lpstr>認定社会福祉士の取得ルート （研修受講）</vt:lpstr>
      <vt:lpstr>PowerPoint プレゼンテーション</vt:lpstr>
      <vt:lpstr>例１：日本社会福祉士会 　　生涯研修ルート</vt:lpstr>
      <vt:lpstr>例２：ベテランルート (スーパーバイザー登録＋他資格保有等の場合)</vt:lpstr>
      <vt:lpstr>　　　　認定申請のための 　　　　　　　ワンポイント アドバイス</vt:lpstr>
      <vt:lpstr>PowerPoint プレゼンテーション</vt:lpstr>
      <vt:lpstr>認定社会福祉士取得ルートの研修を受講修了し認定申請要件がそろったら認定申請をしよう！</vt:lpstr>
      <vt:lpstr>認定社会福祉士取得ルートの研修を受講修了し認定申請要件がそろったら認定申請をしよう！</vt:lpstr>
      <vt:lpstr>認定申請に合格をしたら、 認定社会福祉士登録申請をしよう！</vt:lpstr>
      <vt:lpstr>参　　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取得の すゝめ</dc:title>
  <dc:creator>tateuchi</dc:creator>
  <cp:lastModifiedBy>PC09</cp:lastModifiedBy>
  <cp:revision>255</cp:revision>
  <cp:lastPrinted>2025-03-07T11:57:16Z</cp:lastPrinted>
  <dcterms:created xsi:type="dcterms:W3CDTF">2017-07-09T04:48:50Z</dcterms:created>
  <dcterms:modified xsi:type="dcterms:W3CDTF">2025-03-09T01:20:49Z</dcterms:modified>
</cp:coreProperties>
</file>